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256" r:id="rId2"/>
    <p:sldId id="301" r:id="rId3"/>
    <p:sldId id="257" r:id="rId4"/>
    <p:sldId id="258" r:id="rId5"/>
    <p:sldId id="259" r:id="rId6"/>
    <p:sldId id="260" r:id="rId7"/>
    <p:sldId id="261" r:id="rId8"/>
    <p:sldId id="294" r:id="rId9"/>
    <p:sldId id="262" r:id="rId10"/>
    <p:sldId id="263" r:id="rId11"/>
    <p:sldId id="264" r:id="rId12"/>
    <p:sldId id="295" r:id="rId13"/>
    <p:sldId id="266" r:id="rId14"/>
    <p:sldId id="267" r:id="rId15"/>
    <p:sldId id="268" r:id="rId16"/>
    <p:sldId id="269" r:id="rId17"/>
    <p:sldId id="270" r:id="rId18"/>
    <p:sldId id="271" r:id="rId19"/>
    <p:sldId id="296" r:id="rId20"/>
    <p:sldId id="272" r:id="rId21"/>
    <p:sldId id="273" r:id="rId22"/>
    <p:sldId id="274" r:id="rId23"/>
    <p:sldId id="275" r:id="rId24"/>
    <p:sldId id="297" r:id="rId25"/>
    <p:sldId id="276" r:id="rId26"/>
    <p:sldId id="277" r:id="rId27"/>
    <p:sldId id="278" r:id="rId28"/>
    <p:sldId id="279" r:id="rId29"/>
    <p:sldId id="298" r:id="rId30"/>
    <p:sldId id="280" r:id="rId31"/>
    <p:sldId id="281" r:id="rId32"/>
    <p:sldId id="283" r:id="rId33"/>
    <p:sldId id="288" r:id="rId34"/>
    <p:sldId id="299" r:id="rId35"/>
    <p:sldId id="289" r:id="rId36"/>
    <p:sldId id="290" r:id="rId37"/>
    <p:sldId id="291" r:id="rId38"/>
    <p:sldId id="292" r:id="rId39"/>
    <p:sldId id="300" r:id="rId40"/>
    <p:sldId id="293" r:id="rId41"/>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622" autoAdjust="0"/>
  </p:normalViewPr>
  <p:slideViewPr>
    <p:cSldViewPr>
      <p:cViewPr varScale="1">
        <p:scale>
          <a:sx n="49" d="100"/>
          <a:sy n="49" d="100"/>
        </p:scale>
        <p:origin x="-102" y="-996"/>
      </p:cViewPr>
      <p:guideLst>
        <p:guide orient="horz" pos="180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D47F6F-C960-4F38-A4A2-ACCFC86DECD0}" type="datetimeFigureOut">
              <a:rPr lang="en-US" smtClean="0"/>
              <a:t>5/6/2014</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A8126F-0FD3-47C8-A268-70CF4036EE7E}" type="slidenum">
              <a:rPr lang="en-US" smtClean="0"/>
              <a:t>‹#›</a:t>
            </a:fld>
            <a:endParaRPr lang="en-US"/>
          </a:p>
        </p:txBody>
      </p:sp>
    </p:spTree>
    <p:extLst>
      <p:ext uri="{BB962C8B-B14F-4D97-AF65-F5344CB8AC3E}">
        <p14:creationId xmlns:p14="http://schemas.microsoft.com/office/powerpoint/2010/main" val="1733497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pPr algn="ctr"/>
            <a:r>
              <a:rPr lang="en-US" sz="7200" b="1" dirty="0" smtClean="0"/>
              <a:t>Geometry 6</a:t>
            </a:r>
            <a:endParaRPr lang="en-US" sz="7200" b="1" dirty="0"/>
          </a:p>
        </p:txBody>
      </p:sp>
      <p:sp>
        <p:nvSpPr>
          <p:cNvPr id="4" name="Slide Number Placeholder 3"/>
          <p:cNvSpPr>
            <a:spLocks noGrp="1"/>
          </p:cNvSpPr>
          <p:nvPr>
            <p:ph type="sldNum" sz="quarter" idx="10"/>
          </p:nvPr>
        </p:nvSpPr>
        <p:spPr/>
        <p:txBody>
          <a:bodyPr/>
          <a:lstStyle/>
          <a:p>
            <a:fld id="{3EA8126F-0FD3-47C8-A268-70CF4036EE7E}" type="slidenum">
              <a:rPr lang="en-US" smtClean="0"/>
              <a:t>1</a:t>
            </a:fld>
            <a:endParaRPr lang="en-US"/>
          </a:p>
        </p:txBody>
      </p:sp>
    </p:spTree>
    <p:extLst>
      <p:ext uri="{BB962C8B-B14F-4D97-AF65-F5344CB8AC3E}">
        <p14:creationId xmlns:p14="http://schemas.microsoft.com/office/powerpoint/2010/main" val="41292142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a:rPr>
                          </m:ctrlPr>
                        </m:fPr>
                        <m:num>
                          <m:r>
                            <a:rPr lang="en-US" b="0" i="1" smtClean="0">
                              <a:latin typeface="Cambria Math"/>
                            </a:rPr>
                            <m:t>4 </m:t>
                          </m:r>
                          <m:r>
                            <a:rPr lang="en-US" b="0" i="1" smtClean="0">
                              <a:latin typeface="Cambria Math"/>
                            </a:rPr>
                            <m:t>𝑖𝑛𝑐h𝑒𝑠</m:t>
                          </m:r>
                        </m:num>
                        <m:den>
                          <m:r>
                            <a:rPr lang="en-US" b="0" i="1" smtClean="0">
                              <a:latin typeface="Cambria Math"/>
                            </a:rPr>
                            <m:t>96 </m:t>
                          </m:r>
                          <m:r>
                            <a:rPr lang="en-US" b="0" i="1" smtClean="0">
                              <a:latin typeface="Cambria Math"/>
                            </a:rPr>
                            <m:t>𝑚𝑖𝑙𝑒𝑠</m:t>
                          </m:r>
                        </m:den>
                      </m:f>
                      <m:r>
                        <a:rPr lang="en-US" b="0" i="1" smtClean="0">
                          <a:latin typeface="Cambria Math"/>
                        </a:rPr>
                        <m:t>=</m:t>
                      </m:r>
                      <m:f>
                        <m:fPr>
                          <m:ctrlPr>
                            <a:rPr lang="en-US" b="0" i="1" smtClean="0">
                              <a:latin typeface="Cambria Math"/>
                            </a:rPr>
                          </m:ctrlPr>
                        </m:fPr>
                        <m:num>
                          <m:r>
                            <a:rPr lang="en-US" b="0" i="1" smtClean="0">
                              <a:latin typeface="Cambria Math"/>
                            </a:rPr>
                            <m:t>1 </m:t>
                          </m:r>
                          <m:r>
                            <a:rPr lang="en-US" b="0" i="1" smtClean="0">
                              <a:latin typeface="Cambria Math"/>
                            </a:rPr>
                            <m:t>𝑖𝑛𝑐h</m:t>
                          </m:r>
                        </m:num>
                        <m:den>
                          <m:r>
                            <a:rPr lang="en-US" b="0" i="1" smtClean="0">
                              <a:latin typeface="Cambria Math"/>
                            </a:rPr>
                            <m:t>24 </m:t>
                          </m:r>
                          <m:r>
                            <a:rPr lang="en-US" b="0" i="1" smtClean="0">
                              <a:latin typeface="Cambria Math"/>
                            </a:rPr>
                            <m:t>𝑚𝑖𝑙𝑒𝑠</m:t>
                          </m:r>
                        </m:den>
                      </m:f>
                    </m:oMath>
                  </m:oMathPara>
                </a14:m>
                <a:endParaRPr lang="en-US" dirty="0"/>
              </a:p>
            </p:txBody>
          </p:sp>
        </mc:Choice>
        <mc:Fallback xmlns="">
          <p:sp>
            <p:nvSpPr>
              <p:cNvPr id="3" name="Notes Placeholder 2"/>
              <p:cNvSpPr>
                <a:spLocks noGrp="1"/>
              </p:cNvSpPr>
              <p:nvPr>
                <p:ph type="body" idx="1"/>
              </p:nvPr>
            </p:nvSpPr>
            <p:spPr/>
            <p:txBody>
              <a:bodyPr/>
              <a:lstStyle/>
              <a:p>
                <a:r>
                  <a:rPr lang="en-US" b="0" i="0" smtClean="0">
                    <a:latin typeface="Cambria Math"/>
                  </a:rPr>
                  <a:t>(4 𝑖𝑛𝑐ℎ𝑒𝑠)/(96 𝑚𝑖𝑙𝑒𝑠)=(1 𝑖𝑛𝑐ℎ)/(24 𝑚𝑖𝑙𝑒𝑠)</a:t>
                </a:r>
                <a:endParaRPr lang="en-US" dirty="0"/>
              </a:p>
            </p:txBody>
          </p:sp>
        </mc:Fallback>
      </mc:AlternateContent>
      <p:sp>
        <p:nvSpPr>
          <p:cNvPr id="4" name="Slide Number Placeholder 3"/>
          <p:cNvSpPr>
            <a:spLocks noGrp="1"/>
          </p:cNvSpPr>
          <p:nvPr>
            <p:ph type="sldNum" sz="quarter" idx="10"/>
          </p:nvPr>
        </p:nvSpPr>
        <p:spPr/>
        <p:txBody>
          <a:bodyPr/>
          <a:lstStyle/>
          <a:p>
            <a:fld id="{3EA8126F-0FD3-47C8-A268-70CF4036EE7E}" type="slidenum">
              <a:rPr lang="en-US" smtClean="0"/>
              <a:t>11</a:t>
            </a:fld>
            <a:endParaRPr lang="en-US"/>
          </a:p>
        </p:txBody>
      </p:sp>
    </p:spTree>
    <p:extLst>
      <p:ext uri="{BB962C8B-B14F-4D97-AF65-F5344CB8AC3E}">
        <p14:creationId xmlns:p14="http://schemas.microsoft.com/office/powerpoint/2010/main" val="32227546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A8126F-0FD3-47C8-A268-70CF4036EE7E}" type="slidenum">
              <a:rPr lang="en-US" smtClean="0"/>
              <a:t>12</a:t>
            </a:fld>
            <a:endParaRPr lang="en-US"/>
          </a:p>
        </p:txBody>
      </p:sp>
    </p:spTree>
    <p:extLst>
      <p:ext uri="{BB962C8B-B14F-4D97-AF65-F5344CB8AC3E}">
        <p14:creationId xmlns:p14="http://schemas.microsoft.com/office/powerpoint/2010/main" val="20261024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43ADAE-23F9-4E04-AB17-68DF4F5D208F}" type="slidenum">
              <a:rPr lang="en-US"/>
              <a:pPr/>
              <a:t>13</a:t>
            </a:fld>
            <a:endParaRPr lang="en-US"/>
          </a:p>
        </p:txBody>
      </p:sp>
      <p:sp>
        <p:nvSpPr>
          <p:cNvPr id="22530" name="Rectangle 2"/>
          <p:cNvSpPr>
            <a:spLocks noGrp="1" noRot="1" noChangeAspect="1" noChangeArrowheads="1" noTextEdit="1"/>
          </p:cNvSpPr>
          <p:nvPr>
            <p:ph type="sldImg"/>
          </p:nvPr>
        </p:nvSpPr>
        <p:spPr>
          <a:xfrm>
            <a:off x="685800" y="685800"/>
            <a:ext cx="5486400" cy="3429000"/>
          </a:xfrm>
          <a:ln/>
        </p:spPr>
      </p:sp>
      <p:sp>
        <p:nvSpPr>
          <p:cNvPr id="22531" name="Rectangle 3"/>
          <p:cNvSpPr>
            <a:spLocks noGrp="1" noChangeArrowheads="1"/>
          </p:cNvSpPr>
          <p:nvPr>
            <p:ph type="body" idx="1"/>
          </p:nvPr>
        </p:nvSpPr>
        <p:spPr/>
        <p:txBody>
          <a:bodyPr/>
          <a:lstStyle/>
          <a:p>
            <a:r>
              <a:rPr lang="en-US"/>
              <a:t>Have the overhead ready</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429807-6BD4-42AC-8D62-ECD3DA836617}" type="slidenum">
              <a:rPr lang="en-US"/>
              <a:pPr/>
              <a:t>14</a:t>
            </a:fld>
            <a:endParaRPr lang="en-US"/>
          </a:p>
        </p:txBody>
      </p:sp>
      <p:sp>
        <p:nvSpPr>
          <p:cNvPr id="24578" name="Rectangle 2"/>
          <p:cNvSpPr>
            <a:spLocks noGrp="1" noRot="1" noChangeAspect="1" noChangeArrowheads="1" noTextEdit="1"/>
          </p:cNvSpPr>
          <p:nvPr>
            <p:ph type="sldImg"/>
          </p:nvPr>
        </p:nvSpPr>
        <p:spPr>
          <a:xfrm>
            <a:off x="685800" y="685800"/>
            <a:ext cx="5486400" cy="3429000"/>
          </a:xfrm>
          <a:ln/>
        </p:spPr>
      </p:sp>
      <p:sp>
        <p:nvSpPr>
          <p:cNvPr id="24579" name="Rectangle 3"/>
          <p:cNvSpPr>
            <a:spLocks noGrp="1" noChangeArrowheads="1"/>
          </p:cNvSpPr>
          <p:nvPr>
            <p:ph type="body" idx="1"/>
          </p:nvPr>
        </p:nvSpPr>
        <p:spPr/>
        <p:txBody>
          <a:bodyPr/>
          <a:lstStyle/>
          <a:p>
            <a:r>
              <a:rPr lang="en-US"/>
              <a:t>Draw polygon on projector.  Have student measure angles on the projector and the screen.  Have another student measure the sides on the projector and on the screen.</a:t>
            </a:r>
          </a:p>
          <a:p>
            <a:pPr lvl="1"/>
            <a:r>
              <a:rPr lang="en-US"/>
              <a:t>Check to see if corresponding angles are congruent.</a:t>
            </a:r>
          </a:p>
          <a:p>
            <a:pPr lvl="1"/>
            <a:r>
              <a:rPr lang="en-US"/>
              <a:t>Check to see if corresponding sides are proportional.</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5B2993-7686-4B1E-B647-07D9767414B0}" type="slidenum">
              <a:rPr lang="en-US"/>
              <a:pPr/>
              <a:t>15</a:t>
            </a:fld>
            <a:endParaRPr lang="en-US"/>
          </a:p>
        </p:txBody>
      </p:sp>
      <p:sp>
        <p:nvSpPr>
          <p:cNvPr id="26626" name="Rectangle 2"/>
          <p:cNvSpPr>
            <a:spLocks noGrp="1" noRot="1" noChangeAspect="1" noChangeArrowheads="1" noTextEdit="1"/>
          </p:cNvSpPr>
          <p:nvPr>
            <p:ph type="sldImg"/>
          </p:nvPr>
        </p:nvSpPr>
        <p:spPr>
          <a:xfrm>
            <a:off x="685800" y="685800"/>
            <a:ext cx="5486400" cy="3429000"/>
          </a:xfrm>
          <a:ln/>
        </p:spPr>
      </p:sp>
      <mc:AlternateContent xmlns:mc="http://schemas.openxmlformats.org/markup-compatibility/2006" xmlns:a14="http://schemas.microsoft.com/office/drawing/2010/main">
        <mc:Choice Requires="a14">
          <p:sp>
            <p:nvSpPr>
              <p:cNvPr id="26627" name="Rectangle 3"/>
              <p:cNvSpPr>
                <a:spLocks noGrp="1" noChangeArrowheads="1"/>
              </p:cNvSpPr>
              <p:nvPr>
                <p:ph type="body" idx="1"/>
              </p:nvPr>
            </p:nvSpPr>
            <p:spPr/>
            <p:txBody>
              <a:bodyPr/>
              <a:lstStyle/>
              <a:p>
                <a:r>
                  <a:rPr lang="en-US" b="0" dirty="0" smtClean="0"/>
                  <a:t>Scale factor:</a:t>
                </a:r>
                <a:r>
                  <a:rPr lang="en-US" b="0" baseline="0" dirty="0" smtClean="0"/>
                  <a:t> </a:t>
                </a:r>
                <a14:m>
                  <m:oMath xmlns:m="http://schemas.openxmlformats.org/officeDocument/2006/math">
                    <m:f>
                      <m:fPr>
                        <m:ctrlPr>
                          <a:rPr lang="en-US" b="0" i="1" smtClean="0">
                            <a:latin typeface="Cambria Math"/>
                          </a:rPr>
                        </m:ctrlPr>
                      </m:fPr>
                      <m:num>
                        <m:r>
                          <a:rPr lang="en-US" b="0" i="1" smtClean="0">
                            <a:latin typeface="Cambria Math"/>
                          </a:rPr>
                          <m:t>6</m:t>
                        </m:r>
                      </m:num>
                      <m:den>
                        <m:r>
                          <a:rPr lang="en-US" b="0" i="1" smtClean="0">
                            <a:latin typeface="Cambria Math"/>
                          </a:rPr>
                          <m:t>12</m:t>
                        </m:r>
                      </m:den>
                    </m:f>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oMath>
                </a14:m>
                <a:endParaRPr lang="en-US" b="0" dirty="0" smtClean="0"/>
              </a:p>
              <a:p>
                <a:endParaRPr lang="en-US" b="0" dirty="0" smtClean="0"/>
              </a:p>
              <a:p>
                <a:r>
                  <a:rPr lang="en-US" b="0" dirty="0" smtClean="0"/>
                  <a:t>x: </a:t>
                </a:r>
                <a14:m>
                  <m:oMath xmlns:m="http://schemas.openxmlformats.org/officeDocument/2006/math">
                    <m:f>
                      <m:fPr>
                        <m:ctrlPr>
                          <a:rPr lang="en-US" b="0" i="1" smtClean="0">
                            <a:latin typeface="Cambria Math"/>
                          </a:rPr>
                        </m:ctrlPr>
                      </m:fPr>
                      <m:num>
                        <m:r>
                          <a:rPr lang="en-US" b="0" i="1" smtClean="0">
                            <a:latin typeface="Cambria Math"/>
                          </a:rPr>
                          <m:t>1</m:t>
                        </m:r>
                      </m:num>
                      <m:den>
                        <m:r>
                          <a:rPr lang="en-US" b="0" i="1" smtClean="0">
                            <a:latin typeface="Cambria Math"/>
                          </a:rPr>
                          <m:t>2</m:t>
                        </m:r>
                      </m:den>
                    </m:f>
                    <m:r>
                      <a:rPr lang="en-US" b="0" i="1" smtClean="0">
                        <a:latin typeface="Cambria Math"/>
                      </a:rPr>
                      <m:t>=</m:t>
                    </m:r>
                    <m:f>
                      <m:fPr>
                        <m:ctrlPr>
                          <a:rPr lang="en-US" b="0" i="1" smtClean="0">
                            <a:latin typeface="Cambria Math"/>
                          </a:rPr>
                        </m:ctrlPr>
                      </m:fPr>
                      <m:num>
                        <m:r>
                          <a:rPr lang="en-US" b="0" i="1" smtClean="0">
                            <a:latin typeface="Cambria Math"/>
                          </a:rPr>
                          <m:t>4</m:t>
                        </m:r>
                      </m:num>
                      <m:den>
                        <m:r>
                          <a:rPr lang="en-US" b="0" i="1" smtClean="0">
                            <a:latin typeface="Cambria Math"/>
                          </a:rPr>
                          <m:t>𝑥</m:t>
                        </m:r>
                      </m:den>
                    </m:f>
                  </m:oMath>
                </a14:m>
                <a:r>
                  <a:rPr lang="en-US" b="0" dirty="0" smtClean="0"/>
                  <a:t> </a:t>
                </a:r>
                <a:r>
                  <a:rPr lang="en-US" b="0" dirty="0" smtClean="0">
                    <a:sym typeface="Wingdings" pitchFamily="2" charset="2"/>
                  </a:rPr>
                  <a:t> x = 8</a:t>
                </a:r>
                <a:endParaRPr lang="en-US" b="0" dirty="0"/>
              </a:p>
            </p:txBody>
          </p:sp>
        </mc:Choice>
        <mc:Fallback xmlns="">
          <p:sp>
            <p:nvSpPr>
              <p:cNvPr id="26627" name="Rectangle 3"/>
              <p:cNvSpPr>
                <a:spLocks noGrp="1" noChangeArrowheads="1"/>
              </p:cNvSpPr>
              <p:nvPr>
                <p:ph type="body" idx="1"/>
              </p:nvPr>
            </p:nvSpPr>
            <p:spPr/>
            <p:txBody>
              <a:bodyPr/>
              <a:lstStyle/>
              <a:p>
                <a:r>
                  <a:rPr lang="en-US" b="0" dirty="0" smtClean="0"/>
                  <a:t>Scale factor:</a:t>
                </a:r>
                <a:r>
                  <a:rPr lang="en-US" b="0" baseline="0" dirty="0" smtClean="0"/>
                  <a:t> </a:t>
                </a:r>
                <a:r>
                  <a:rPr lang="en-US" b="0" i="0" smtClean="0">
                    <a:latin typeface="Cambria Math"/>
                  </a:rPr>
                  <a:t>6/12=1/2</a:t>
                </a:r>
                <a:endParaRPr lang="en-US" b="0" dirty="0" smtClean="0"/>
              </a:p>
              <a:p>
                <a:endParaRPr lang="en-US" b="0" dirty="0" smtClean="0"/>
              </a:p>
              <a:p>
                <a:r>
                  <a:rPr lang="en-US" b="0" dirty="0" smtClean="0"/>
                  <a:t>x: </a:t>
                </a:r>
                <a:r>
                  <a:rPr lang="en-US" b="0" i="0" smtClean="0">
                    <a:latin typeface="Cambria Math"/>
                  </a:rPr>
                  <a:t>1/2=4/𝑥</a:t>
                </a:r>
                <a:r>
                  <a:rPr lang="en-US" b="0" dirty="0" smtClean="0"/>
                  <a:t> </a:t>
                </a:r>
                <a:r>
                  <a:rPr lang="en-US" b="0" dirty="0" smtClean="0">
                    <a:sym typeface="Wingdings" pitchFamily="2" charset="2"/>
                  </a:rPr>
                  <a:t> x = 8</a:t>
                </a:r>
                <a:endParaRPr lang="en-US" b="0" dirty="0"/>
              </a:p>
            </p:txBody>
          </p:sp>
        </mc:Fallback>
      </mc:AlternateContent>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A8126F-0FD3-47C8-A268-70CF4036EE7E}" type="slidenum">
              <a:rPr lang="en-US" smtClean="0"/>
              <a:t>16</a:t>
            </a:fld>
            <a:endParaRPr lang="en-US"/>
          </a:p>
        </p:txBody>
      </p:sp>
    </p:spTree>
    <p:extLst>
      <p:ext uri="{BB962C8B-B14F-4D97-AF65-F5344CB8AC3E}">
        <p14:creationId xmlns:p14="http://schemas.microsoft.com/office/powerpoint/2010/main" val="39706684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smtClean="0"/>
                  <a:t>Scale factor: </a:t>
                </a:r>
                <a14:m>
                  <m:oMath xmlns:m="http://schemas.openxmlformats.org/officeDocument/2006/math">
                    <m:f>
                      <m:fPr>
                        <m:ctrlPr>
                          <a:rPr lang="en-US" b="0" i="1" smtClean="0">
                            <a:latin typeface="Cambria Math"/>
                          </a:rPr>
                        </m:ctrlPr>
                      </m:fPr>
                      <m:num>
                        <m:r>
                          <a:rPr lang="en-US" b="0" i="1" smtClean="0">
                            <a:latin typeface="Cambria Math"/>
                          </a:rPr>
                          <m:t>15</m:t>
                        </m:r>
                      </m:num>
                      <m:den>
                        <m:r>
                          <a:rPr lang="en-US" b="0" i="1" smtClean="0">
                            <a:latin typeface="Cambria Math"/>
                          </a:rPr>
                          <m:t>10</m:t>
                        </m:r>
                      </m:den>
                    </m:f>
                    <m:r>
                      <a:rPr lang="en-US" b="0" i="1" smtClean="0">
                        <a:latin typeface="Cambria Math"/>
                      </a:rPr>
                      <m:t>=</m:t>
                    </m:r>
                    <m:f>
                      <m:fPr>
                        <m:ctrlPr>
                          <a:rPr lang="en-US" b="0" i="1" smtClean="0">
                            <a:latin typeface="Cambria Math"/>
                          </a:rPr>
                        </m:ctrlPr>
                      </m:fPr>
                      <m:num>
                        <m:r>
                          <a:rPr lang="en-US" b="0" i="1" smtClean="0">
                            <a:latin typeface="Cambria Math"/>
                          </a:rPr>
                          <m:t>3</m:t>
                        </m:r>
                      </m:num>
                      <m:den>
                        <m:r>
                          <a:rPr lang="en-US" b="0" i="1" smtClean="0">
                            <a:latin typeface="Cambria Math"/>
                          </a:rPr>
                          <m:t>2</m:t>
                        </m:r>
                      </m:den>
                    </m:f>
                  </m:oMath>
                </a14:m>
                <a:endParaRPr lang="en-US" b="0" dirty="0" smtClean="0"/>
              </a:p>
              <a:p>
                <a:endParaRPr lang="en-US" dirty="0" smtClean="0"/>
              </a:p>
              <a:p>
                <a:r>
                  <a:rPr lang="en-US" dirty="0" smtClean="0"/>
                  <a:t>x: </a:t>
                </a:r>
                <a14:m>
                  <m:oMath xmlns:m="http://schemas.openxmlformats.org/officeDocument/2006/math">
                    <m:f>
                      <m:fPr>
                        <m:ctrlPr>
                          <a:rPr lang="en-US" b="0" i="1" smtClean="0">
                            <a:latin typeface="Cambria Math"/>
                          </a:rPr>
                        </m:ctrlPr>
                      </m:fPr>
                      <m:num>
                        <m:r>
                          <a:rPr lang="en-US" b="0" i="1" smtClean="0">
                            <a:latin typeface="Cambria Math"/>
                          </a:rPr>
                          <m:t>3</m:t>
                        </m:r>
                      </m:num>
                      <m:den>
                        <m:r>
                          <a:rPr lang="en-US" b="0" i="1" smtClean="0">
                            <a:latin typeface="Cambria Math"/>
                          </a:rPr>
                          <m:t>2</m:t>
                        </m:r>
                      </m:den>
                    </m:f>
                    <m:r>
                      <a:rPr lang="en-US" b="0" i="1" smtClean="0">
                        <a:latin typeface="Cambria Math"/>
                      </a:rPr>
                      <m:t>=</m:t>
                    </m:r>
                    <m:f>
                      <m:fPr>
                        <m:ctrlPr>
                          <a:rPr lang="en-US" b="0" i="1" smtClean="0">
                            <a:latin typeface="Cambria Math"/>
                          </a:rPr>
                        </m:ctrlPr>
                      </m:fPr>
                      <m:num>
                        <m:r>
                          <a:rPr lang="en-US" b="0" i="1" smtClean="0">
                            <a:latin typeface="Cambria Math"/>
                          </a:rPr>
                          <m:t>18</m:t>
                        </m:r>
                      </m:num>
                      <m:den>
                        <m:r>
                          <a:rPr lang="en-US" b="0" i="1" smtClean="0">
                            <a:latin typeface="Cambria Math"/>
                          </a:rPr>
                          <m:t>𝑥</m:t>
                        </m:r>
                      </m:den>
                    </m:f>
                  </m:oMath>
                </a14:m>
                <a:r>
                  <a:rPr lang="en-US" dirty="0" smtClean="0"/>
                  <a:t> </a:t>
                </a:r>
                <a:r>
                  <a:rPr lang="en-US" dirty="0" smtClean="0">
                    <a:sym typeface="Wingdings" pitchFamily="2" charset="2"/>
                  </a:rPr>
                  <a:t> </a:t>
                </a:r>
                <a14:m>
                  <m:oMath xmlns:m="http://schemas.openxmlformats.org/officeDocument/2006/math">
                    <m:r>
                      <a:rPr lang="en-US" b="0" i="1" smtClean="0">
                        <a:latin typeface="Cambria Math"/>
                        <a:sym typeface="Wingdings" pitchFamily="2" charset="2"/>
                      </a:rPr>
                      <m:t>3</m:t>
                    </m:r>
                    <m:r>
                      <a:rPr lang="en-US" b="0" i="1" smtClean="0">
                        <a:latin typeface="Cambria Math"/>
                        <a:sym typeface="Wingdings" pitchFamily="2" charset="2"/>
                      </a:rPr>
                      <m:t>𝑥</m:t>
                    </m:r>
                    <m:r>
                      <a:rPr lang="en-US" b="0" i="1" smtClean="0">
                        <a:latin typeface="Cambria Math"/>
                        <a:sym typeface="Wingdings" pitchFamily="2" charset="2"/>
                      </a:rPr>
                      <m:t>=36</m:t>
                    </m:r>
                  </m:oMath>
                </a14:m>
                <a:r>
                  <a:rPr lang="en-US" dirty="0" smtClean="0"/>
                  <a:t> </a:t>
                </a:r>
                <a:r>
                  <a:rPr lang="en-US" dirty="0" smtClean="0">
                    <a:sym typeface="Wingdings" pitchFamily="2" charset="2"/>
                  </a:rPr>
                  <a:t> </a:t>
                </a:r>
                <a14:m>
                  <m:oMath xmlns:m="http://schemas.openxmlformats.org/officeDocument/2006/math">
                    <m:r>
                      <a:rPr lang="en-US" b="0" i="1" smtClean="0">
                        <a:latin typeface="Cambria Math"/>
                        <a:sym typeface="Wingdings" pitchFamily="2" charset="2"/>
                      </a:rPr>
                      <m:t>𝑥</m:t>
                    </m:r>
                    <m:r>
                      <a:rPr lang="en-US" b="0" i="1" smtClean="0">
                        <a:latin typeface="Cambria Math"/>
                        <a:sym typeface="Wingdings" pitchFamily="2" charset="2"/>
                      </a:rPr>
                      <m:t>=12</m:t>
                    </m:r>
                  </m:oMath>
                </a14:m>
                <a:endParaRPr lang="en-US" b="0" dirty="0" smtClean="0">
                  <a:sym typeface="Wingdings" pitchFamily="2" charset="2"/>
                </a:endParaRPr>
              </a:p>
              <a:p>
                <a:endParaRPr lang="en-US" dirty="0" smtClean="0"/>
              </a:p>
              <a:p>
                <a:r>
                  <a:rPr lang="en-US" dirty="0" smtClean="0"/>
                  <a:t>Perimeter: </a:t>
                </a:r>
                <a14:m>
                  <m:oMath xmlns:m="http://schemas.openxmlformats.org/officeDocument/2006/math">
                    <m:f>
                      <m:fPr>
                        <m:ctrlPr>
                          <a:rPr lang="en-US" b="0" i="1" smtClean="0">
                            <a:latin typeface="Cambria Math"/>
                          </a:rPr>
                        </m:ctrlPr>
                      </m:fPr>
                      <m:num>
                        <m:r>
                          <a:rPr lang="en-US" b="0" i="1" smtClean="0">
                            <a:latin typeface="Cambria Math"/>
                          </a:rPr>
                          <m:t>3</m:t>
                        </m:r>
                      </m:num>
                      <m:den>
                        <m:r>
                          <a:rPr lang="en-US" b="0" i="1" smtClean="0">
                            <a:latin typeface="Cambria Math"/>
                          </a:rPr>
                          <m:t>2</m:t>
                        </m:r>
                      </m:den>
                    </m:f>
                    <m:r>
                      <a:rPr lang="en-US" b="0" i="1" smtClean="0">
                        <a:latin typeface="Cambria Math"/>
                      </a:rPr>
                      <m:t>=</m:t>
                    </m:r>
                    <m:f>
                      <m:fPr>
                        <m:ctrlPr>
                          <a:rPr lang="en-US" b="0" i="1" smtClean="0">
                            <a:latin typeface="Cambria Math"/>
                          </a:rPr>
                        </m:ctrlPr>
                      </m:fPr>
                      <m:num>
                        <m:r>
                          <a:rPr lang="en-US" b="0" i="1" smtClean="0">
                            <a:latin typeface="Cambria Math"/>
                          </a:rPr>
                          <m:t>15+9+12+15+18</m:t>
                        </m:r>
                      </m:num>
                      <m:den>
                        <m:r>
                          <a:rPr lang="en-US" b="0" i="1" smtClean="0">
                            <a:latin typeface="Cambria Math"/>
                          </a:rPr>
                          <m:t>𝑃</m:t>
                        </m:r>
                      </m:den>
                    </m:f>
                  </m:oMath>
                </a14:m>
                <a:r>
                  <a:rPr lang="en-US" dirty="0" smtClean="0"/>
                  <a:t> </a:t>
                </a:r>
                <a:r>
                  <a:rPr lang="en-US" dirty="0" smtClean="0">
                    <a:sym typeface="Wingdings" pitchFamily="2" charset="2"/>
                  </a:rPr>
                  <a:t> </a:t>
                </a:r>
                <a14:m>
                  <m:oMath xmlns:m="http://schemas.openxmlformats.org/officeDocument/2006/math">
                    <m:f>
                      <m:fPr>
                        <m:ctrlPr>
                          <a:rPr lang="en-US" b="0" i="1" smtClean="0">
                            <a:latin typeface="Cambria Math"/>
                            <a:sym typeface="Wingdings" pitchFamily="2" charset="2"/>
                          </a:rPr>
                        </m:ctrlPr>
                      </m:fPr>
                      <m:num>
                        <m:r>
                          <a:rPr lang="en-US" b="0" i="1" smtClean="0">
                            <a:latin typeface="Cambria Math"/>
                            <a:sym typeface="Wingdings" pitchFamily="2" charset="2"/>
                          </a:rPr>
                          <m:t>3</m:t>
                        </m:r>
                      </m:num>
                      <m:den>
                        <m:r>
                          <a:rPr lang="en-US" b="0" i="1" smtClean="0">
                            <a:latin typeface="Cambria Math"/>
                            <a:sym typeface="Wingdings" pitchFamily="2" charset="2"/>
                          </a:rPr>
                          <m:t>2</m:t>
                        </m:r>
                      </m:den>
                    </m:f>
                    <m:r>
                      <a:rPr lang="en-US" b="0" i="1" smtClean="0">
                        <a:latin typeface="Cambria Math"/>
                        <a:sym typeface="Wingdings" pitchFamily="2" charset="2"/>
                      </a:rPr>
                      <m:t>=</m:t>
                    </m:r>
                    <m:f>
                      <m:fPr>
                        <m:ctrlPr>
                          <a:rPr lang="en-US" b="0" i="1" smtClean="0">
                            <a:latin typeface="Cambria Math"/>
                            <a:sym typeface="Wingdings" pitchFamily="2" charset="2"/>
                          </a:rPr>
                        </m:ctrlPr>
                      </m:fPr>
                      <m:num>
                        <m:r>
                          <a:rPr lang="en-US" b="0" i="1" smtClean="0">
                            <a:latin typeface="Cambria Math"/>
                            <a:sym typeface="Wingdings" pitchFamily="2" charset="2"/>
                          </a:rPr>
                          <m:t>69</m:t>
                        </m:r>
                      </m:num>
                      <m:den>
                        <m:r>
                          <a:rPr lang="en-US" b="0" i="1" smtClean="0">
                            <a:latin typeface="Cambria Math"/>
                            <a:sym typeface="Wingdings" pitchFamily="2" charset="2"/>
                          </a:rPr>
                          <m:t>𝑃</m:t>
                        </m:r>
                      </m:den>
                    </m:f>
                  </m:oMath>
                </a14:m>
                <a:r>
                  <a:rPr lang="en-US" dirty="0" smtClean="0"/>
                  <a:t> </a:t>
                </a:r>
                <a:r>
                  <a:rPr lang="en-US" dirty="0" smtClean="0">
                    <a:sym typeface="Wingdings" pitchFamily="2" charset="2"/>
                  </a:rPr>
                  <a:t> </a:t>
                </a:r>
                <a14:m>
                  <m:oMath xmlns:m="http://schemas.openxmlformats.org/officeDocument/2006/math">
                    <m:r>
                      <a:rPr lang="en-US" b="0" i="1" smtClean="0">
                        <a:latin typeface="Cambria Math"/>
                        <a:sym typeface="Wingdings" pitchFamily="2" charset="2"/>
                      </a:rPr>
                      <m:t>3</m:t>
                    </m:r>
                    <m:r>
                      <a:rPr lang="en-US" b="0" i="1" smtClean="0">
                        <a:latin typeface="Cambria Math"/>
                        <a:sym typeface="Wingdings" pitchFamily="2" charset="2"/>
                      </a:rPr>
                      <m:t>𝑃</m:t>
                    </m:r>
                    <m:r>
                      <a:rPr lang="en-US" b="0" i="1" smtClean="0">
                        <a:latin typeface="Cambria Math"/>
                        <a:sym typeface="Wingdings" pitchFamily="2" charset="2"/>
                      </a:rPr>
                      <m:t>=138</m:t>
                    </m:r>
                  </m:oMath>
                </a14:m>
                <a:r>
                  <a:rPr lang="en-US" dirty="0" smtClean="0"/>
                  <a:t> </a:t>
                </a:r>
                <a:r>
                  <a:rPr lang="en-US" dirty="0" smtClean="0">
                    <a:sym typeface="Wingdings" pitchFamily="2" charset="2"/>
                  </a:rPr>
                  <a:t> P = 46</a:t>
                </a:r>
                <a:endParaRPr lang="en-US" dirty="0"/>
              </a:p>
            </p:txBody>
          </p:sp>
        </mc:Choice>
        <mc:Fallback xmlns="">
          <p:sp>
            <p:nvSpPr>
              <p:cNvPr id="3" name="Notes Placeholder 2"/>
              <p:cNvSpPr>
                <a:spLocks noGrp="1"/>
              </p:cNvSpPr>
              <p:nvPr>
                <p:ph type="body" idx="1"/>
              </p:nvPr>
            </p:nvSpPr>
            <p:spPr/>
            <p:txBody>
              <a:bodyPr/>
              <a:lstStyle/>
              <a:p>
                <a:r>
                  <a:rPr lang="en-US" dirty="0" smtClean="0"/>
                  <a:t>Scale factor: </a:t>
                </a:r>
                <a:r>
                  <a:rPr lang="en-US" b="0" i="0" smtClean="0">
                    <a:latin typeface="Cambria Math"/>
                  </a:rPr>
                  <a:t>15/10=3/2</a:t>
                </a:r>
                <a:endParaRPr lang="en-US" b="0" dirty="0" smtClean="0"/>
              </a:p>
              <a:p>
                <a:endParaRPr lang="en-US" dirty="0" smtClean="0"/>
              </a:p>
              <a:p>
                <a:r>
                  <a:rPr lang="en-US" dirty="0" smtClean="0"/>
                  <a:t>x: </a:t>
                </a:r>
                <a:r>
                  <a:rPr lang="en-US" b="0" i="0" smtClean="0">
                    <a:latin typeface="Cambria Math"/>
                  </a:rPr>
                  <a:t>3/2=18/𝑥</a:t>
                </a:r>
                <a:r>
                  <a:rPr lang="en-US" dirty="0" smtClean="0"/>
                  <a:t> </a:t>
                </a:r>
                <a:r>
                  <a:rPr lang="en-US" dirty="0" smtClean="0">
                    <a:sym typeface="Wingdings" pitchFamily="2" charset="2"/>
                  </a:rPr>
                  <a:t> </a:t>
                </a:r>
                <a:r>
                  <a:rPr lang="en-US" b="0" i="0" smtClean="0">
                    <a:latin typeface="Cambria Math"/>
                    <a:sym typeface="Wingdings" pitchFamily="2" charset="2"/>
                  </a:rPr>
                  <a:t>3𝑥=36</a:t>
                </a:r>
                <a:r>
                  <a:rPr lang="en-US" dirty="0" smtClean="0"/>
                  <a:t> </a:t>
                </a:r>
                <a:r>
                  <a:rPr lang="en-US" dirty="0" smtClean="0">
                    <a:sym typeface="Wingdings" pitchFamily="2" charset="2"/>
                  </a:rPr>
                  <a:t> </a:t>
                </a:r>
                <a:r>
                  <a:rPr lang="en-US" b="0" i="0" smtClean="0">
                    <a:latin typeface="Cambria Math"/>
                    <a:sym typeface="Wingdings" pitchFamily="2" charset="2"/>
                  </a:rPr>
                  <a:t>𝑥=12</a:t>
                </a:r>
                <a:endParaRPr lang="en-US" b="0" dirty="0" smtClean="0">
                  <a:sym typeface="Wingdings" pitchFamily="2" charset="2"/>
                </a:endParaRPr>
              </a:p>
              <a:p>
                <a:endParaRPr lang="en-US" dirty="0" smtClean="0"/>
              </a:p>
              <a:p>
                <a:r>
                  <a:rPr lang="en-US" dirty="0" smtClean="0"/>
                  <a:t>Perimeter: </a:t>
                </a:r>
                <a:r>
                  <a:rPr lang="en-US" b="0" i="0" smtClean="0">
                    <a:latin typeface="Cambria Math"/>
                  </a:rPr>
                  <a:t>3/2=(15+9+12+15+18)/𝑃</a:t>
                </a:r>
                <a:r>
                  <a:rPr lang="en-US" dirty="0" smtClean="0"/>
                  <a:t> </a:t>
                </a:r>
                <a:r>
                  <a:rPr lang="en-US" dirty="0" smtClean="0">
                    <a:sym typeface="Wingdings" pitchFamily="2" charset="2"/>
                  </a:rPr>
                  <a:t> </a:t>
                </a:r>
                <a:r>
                  <a:rPr lang="en-US" b="0" i="0" smtClean="0">
                    <a:latin typeface="Cambria Math"/>
                    <a:sym typeface="Wingdings" pitchFamily="2" charset="2"/>
                  </a:rPr>
                  <a:t>3/2=69/𝑃</a:t>
                </a:r>
                <a:r>
                  <a:rPr lang="en-US" dirty="0" smtClean="0"/>
                  <a:t> </a:t>
                </a:r>
                <a:r>
                  <a:rPr lang="en-US" dirty="0" smtClean="0">
                    <a:sym typeface="Wingdings" pitchFamily="2" charset="2"/>
                  </a:rPr>
                  <a:t> </a:t>
                </a:r>
                <a:r>
                  <a:rPr lang="en-US" b="0" i="0" smtClean="0">
                    <a:latin typeface="Cambria Math"/>
                    <a:sym typeface="Wingdings" pitchFamily="2" charset="2"/>
                  </a:rPr>
                  <a:t>3𝑃=138</a:t>
                </a:r>
                <a:r>
                  <a:rPr lang="en-US" dirty="0" smtClean="0"/>
                  <a:t> </a:t>
                </a:r>
                <a:r>
                  <a:rPr lang="en-US" dirty="0" smtClean="0">
                    <a:sym typeface="Wingdings" pitchFamily="2" charset="2"/>
                  </a:rPr>
                  <a:t> P = 46</a:t>
                </a:r>
                <a:endParaRPr lang="en-US" dirty="0"/>
              </a:p>
            </p:txBody>
          </p:sp>
        </mc:Fallback>
      </mc:AlternateContent>
      <p:sp>
        <p:nvSpPr>
          <p:cNvPr id="4" name="Slide Number Placeholder 3"/>
          <p:cNvSpPr>
            <a:spLocks noGrp="1"/>
          </p:cNvSpPr>
          <p:nvPr>
            <p:ph type="sldNum" sz="quarter" idx="10"/>
          </p:nvPr>
        </p:nvSpPr>
        <p:spPr/>
        <p:txBody>
          <a:bodyPr/>
          <a:lstStyle/>
          <a:p>
            <a:fld id="{3EA8126F-0FD3-47C8-A268-70CF4036EE7E}" type="slidenum">
              <a:rPr lang="en-US" smtClean="0"/>
              <a:t>17</a:t>
            </a:fld>
            <a:endParaRPr lang="en-US"/>
          </a:p>
        </p:txBody>
      </p:sp>
    </p:spTree>
    <p:extLst>
      <p:ext uri="{BB962C8B-B14F-4D97-AF65-F5344CB8AC3E}">
        <p14:creationId xmlns:p14="http://schemas.microsoft.com/office/powerpoint/2010/main" val="11480163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a:rPr>
                          </m:ctrlPr>
                        </m:fPr>
                        <m:num>
                          <m:r>
                            <a:rPr lang="en-US" b="0" i="1" smtClean="0">
                              <a:latin typeface="Cambria Math"/>
                            </a:rPr>
                            <m:t>48</m:t>
                          </m:r>
                        </m:num>
                        <m:den>
                          <m:r>
                            <a:rPr lang="en-US" b="0" i="1" smtClean="0">
                              <a:latin typeface="Cambria Math"/>
                            </a:rPr>
                            <m:t>40</m:t>
                          </m:r>
                        </m:den>
                      </m:f>
                      <m:r>
                        <a:rPr lang="en-US" b="0" i="1" smtClean="0">
                          <a:latin typeface="Cambria Math"/>
                        </a:rPr>
                        <m:t>=</m:t>
                      </m:r>
                      <m:f>
                        <m:fPr>
                          <m:ctrlPr>
                            <a:rPr lang="en-US" b="0" i="1" smtClean="0">
                              <a:latin typeface="Cambria Math"/>
                            </a:rPr>
                          </m:ctrlPr>
                        </m:fPr>
                        <m:num>
                          <m:r>
                            <a:rPr lang="en-US" b="0" i="1" smtClean="0">
                              <a:latin typeface="Cambria Math"/>
                            </a:rPr>
                            <m:t>𝐾𝑀</m:t>
                          </m:r>
                        </m:num>
                        <m:den>
                          <m:r>
                            <a:rPr lang="en-US" b="0" i="1" smtClean="0">
                              <a:latin typeface="Cambria Math"/>
                            </a:rPr>
                            <m:t>35</m:t>
                          </m:r>
                        </m:den>
                      </m:f>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40⋅</m:t>
                      </m:r>
                      <m:r>
                        <a:rPr lang="en-US" b="0" i="1" smtClean="0">
                          <a:latin typeface="Cambria Math"/>
                        </a:rPr>
                        <m:t>𝐾𝑀</m:t>
                      </m:r>
                      <m:r>
                        <a:rPr lang="en-US" b="0" i="1" smtClean="0">
                          <a:latin typeface="Cambria Math"/>
                        </a:rPr>
                        <m:t>=48⋅35</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40⋅</m:t>
                      </m:r>
                      <m:r>
                        <a:rPr lang="en-US" b="0" i="1" smtClean="0">
                          <a:latin typeface="Cambria Math"/>
                        </a:rPr>
                        <m:t>𝐾𝑀</m:t>
                      </m:r>
                      <m:r>
                        <a:rPr lang="en-US" b="0" i="1" smtClean="0">
                          <a:latin typeface="Cambria Math"/>
                        </a:rPr>
                        <m:t>=1680</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𝐾𝑀</m:t>
                      </m:r>
                      <m:r>
                        <a:rPr lang="en-US" b="0" i="1" smtClean="0">
                          <a:latin typeface="Cambria Math"/>
                        </a:rPr>
                        <m:t>=42</m:t>
                      </m:r>
                    </m:oMath>
                  </m:oMathPara>
                </a14:m>
                <a:endParaRPr lang="en-US" dirty="0"/>
              </a:p>
            </p:txBody>
          </p:sp>
        </mc:Choice>
        <mc:Fallback xmlns="">
          <p:sp>
            <p:nvSpPr>
              <p:cNvPr id="3" name="Notes Placeholder 2"/>
              <p:cNvSpPr>
                <a:spLocks noGrp="1"/>
              </p:cNvSpPr>
              <p:nvPr>
                <p:ph type="body" idx="1"/>
              </p:nvPr>
            </p:nvSpPr>
            <p:spPr/>
            <p:txBody>
              <a:bodyPr/>
              <a:lstStyle/>
              <a:p>
                <a:r>
                  <a:rPr lang="en-US" b="0" i="0" smtClean="0">
                    <a:latin typeface="Cambria Math"/>
                  </a:rPr>
                  <a:t>48/40=𝐾𝑀/35</a:t>
                </a:r>
                <a:endParaRPr lang="en-US" b="0" dirty="0" smtClean="0"/>
              </a:p>
              <a:p>
                <a:r>
                  <a:rPr lang="en-US" b="0" i="0" smtClean="0">
                    <a:latin typeface="Cambria Math"/>
                  </a:rPr>
                  <a:t>40⋅𝐾𝑀=48⋅35</a:t>
                </a:r>
                <a:endParaRPr lang="en-US" b="0" dirty="0" smtClean="0"/>
              </a:p>
              <a:p>
                <a:r>
                  <a:rPr lang="en-US" b="0" i="0" smtClean="0">
                    <a:latin typeface="Cambria Math"/>
                  </a:rPr>
                  <a:t>40⋅𝐾𝑀=1680</a:t>
                </a:r>
                <a:endParaRPr lang="en-US" b="0" dirty="0" smtClean="0"/>
              </a:p>
              <a:p>
                <a:r>
                  <a:rPr lang="en-US" b="0" i="0" smtClean="0">
                    <a:latin typeface="Cambria Math"/>
                  </a:rPr>
                  <a:t>𝐾𝑀=42</a:t>
                </a:r>
                <a:endParaRPr lang="en-US" dirty="0"/>
              </a:p>
            </p:txBody>
          </p:sp>
        </mc:Fallback>
      </mc:AlternateContent>
      <p:sp>
        <p:nvSpPr>
          <p:cNvPr id="4" name="Slide Number Placeholder 3"/>
          <p:cNvSpPr>
            <a:spLocks noGrp="1"/>
          </p:cNvSpPr>
          <p:nvPr>
            <p:ph type="sldNum" sz="quarter" idx="10"/>
          </p:nvPr>
        </p:nvSpPr>
        <p:spPr/>
        <p:txBody>
          <a:bodyPr/>
          <a:lstStyle/>
          <a:p>
            <a:fld id="{3EA8126F-0FD3-47C8-A268-70CF4036EE7E}" type="slidenum">
              <a:rPr lang="en-US" smtClean="0"/>
              <a:t>18</a:t>
            </a:fld>
            <a:endParaRPr lang="en-US"/>
          </a:p>
        </p:txBody>
      </p:sp>
    </p:spTree>
    <p:extLst>
      <p:ext uri="{BB962C8B-B14F-4D97-AF65-F5344CB8AC3E}">
        <p14:creationId xmlns:p14="http://schemas.microsoft.com/office/powerpoint/2010/main" val="35256647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A8126F-0FD3-47C8-A268-70CF4036EE7E}" type="slidenum">
              <a:rPr lang="en-US" smtClean="0"/>
              <a:t>19</a:t>
            </a:fld>
            <a:endParaRPr lang="en-US"/>
          </a:p>
        </p:txBody>
      </p:sp>
    </p:spTree>
    <p:extLst>
      <p:ext uri="{BB962C8B-B14F-4D97-AF65-F5344CB8AC3E}">
        <p14:creationId xmlns:p14="http://schemas.microsoft.com/office/powerpoint/2010/main" val="31862723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A8126F-0FD3-47C8-A268-70CF4036EE7E}" type="slidenum">
              <a:rPr lang="en-US" smtClean="0"/>
              <a:t>20</a:t>
            </a:fld>
            <a:endParaRPr lang="en-US"/>
          </a:p>
        </p:txBody>
      </p:sp>
    </p:spTree>
    <p:extLst>
      <p:ext uri="{BB962C8B-B14F-4D97-AF65-F5344CB8AC3E}">
        <p14:creationId xmlns:p14="http://schemas.microsoft.com/office/powerpoint/2010/main" val="902591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a:rPr>
                          </m:ctrlPr>
                        </m:fPr>
                        <m:num>
                          <m:r>
                            <a:rPr lang="en-US" b="0" i="1" smtClean="0">
                              <a:latin typeface="Cambria Math"/>
                            </a:rPr>
                            <m:t>24</m:t>
                          </m:r>
                        </m:num>
                        <m:den>
                          <m:r>
                            <a:rPr lang="en-US" b="0" i="1" smtClean="0">
                              <a:latin typeface="Cambria Math"/>
                            </a:rPr>
                            <m:t>3</m:t>
                          </m:r>
                        </m:den>
                      </m:f>
                      <m:r>
                        <a:rPr lang="en-US" b="0" i="1" smtClean="0">
                          <a:latin typeface="Cambria Math"/>
                        </a:rPr>
                        <m:t>=</m:t>
                      </m:r>
                      <m:f>
                        <m:fPr>
                          <m:ctrlPr>
                            <a:rPr lang="en-US" b="0" i="1" smtClean="0">
                              <a:latin typeface="Cambria Math"/>
                            </a:rPr>
                          </m:ctrlPr>
                        </m:fPr>
                        <m:num>
                          <m:r>
                            <a:rPr lang="en-US" b="0" i="1" smtClean="0">
                              <a:latin typeface="Cambria Math"/>
                            </a:rPr>
                            <m:t>8</m:t>
                          </m:r>
                        </m:num>
                        <m:den>
                          <m:r>
                            <a:rPr lang="en-US" b="0" i="1" smtClean="0">
                              <a:latin typeface="Cambria Math"/>
                            </a:rPr>
                            <m:t>1</m:t>
                          </m:r>
                        </m:den>
                      </m:f>
                    </m:oMath>
                  </m:oMathPara>
                </a14:m>
                <a:endParaRPr lang="en-US" dirty="0"/>
              </a:p>
            </p:txBody>
          </p:sp>
        </mc:Choice>
        <mc:Fallback xmlns="">
          <p:sp>
            <p:nvSpPr>
              <p:cNvPr id="3" name="Notes Placeholder 2"/>
              <p:cNvSpPr>
                <a:spLocks noGrp="1"/>
              </p:cNvSpPr>
              <p:nvPr>
                <p:ph type="body" idx="1"/>
              </p:nvPr>
            </p:nvSpPr>
            <p:spPr/>
            <p:txBody>
              <a:bodyPr/>
              <a:lstStyle/>
              <a:p>
                <a:r>
                  <a:rPr lang="en-US" b="0" i="0" smtClean="0">
                    <a:latin typeface="Cambria Math"/>
                  </a:rPr>
                  <a:t>24/3=8/1</a:t>
                </a:r>
                <a:endParaRPr lang="en-US" dirty="0"/>
              </a:p>
            </p:txBody>
          </p:sp>
        </mc:Fallback>
      </mc:AlternateContent>
      <p:sp>
        <p:nvSpPr>
          <p:cNvPr id="4" name="Slide Number Placeholder 3"/>
          <p:cNvSpPr>
            <a:spLocks noGrp="1"/>
          </p:cNvSpPr>
          <p:nvPr>
            <p:ph type="sldNum" sz="quarter" idx="10"/>
          </p:nvPr>
        </p:nvSpPr>
        <p:spPr/>
        <p:txBody>
          <a:bodyPr/>
          <a:lstStyle/>
          <a:p>
            <a:fld id="{3EA8126F-0FD3-47C8-A268-70CF4036EE7E}" type="slidenum">
              <a:rPr lang="en-US" smtClean="0"/>
              <a:t>3</a:t>
            </a:fld>
            <a:endParaRPr lang="en-US"/>
          </a:p>
        </p:txBody>
      </p:sp>
    </p:spTree>
    <p:extLst>
      <p:ext uri="{BB962C8B-B14F-4D97-AF65-F5344CB8AC3E}">
        <p14:creationId xmlns:p14="http://schemas.microsoft.com/office/powerpoint/2010/main" val="15106591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A8126F-0FD3-47C8-A268-70CF4036EE7E}" type="slidenum">
              <a:rPr lang="en-US" smtClean="0"/>
              <a:t>21</a:t>
            </a:fld>
            <a:endParaRPr lang="en-US"/>
          </a:p>
        </p:txBody>
      </p:sp>
    </p:spTree>
    <p:extLst>
      <p:ext uri="{BB962C8B-B14F-4D97-AF65-F5344CB8AC3E}">
        <p14:creationId xmlns:p14="http://schemas.microsoft.com/office/powerpoint/2010/main" val="18383451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r>
              <a:rPr lang="el-GR" dirty="0" smtClean="0">
                <a:latin typeface="Calibri"/>
                <a:cs typeface="Calibri"/>
              </a:rPr>
              <a:t>Δ</a:t>
            </a:r>
            <a:r>
              <a:rPr lang="en-US" dirty="0" smtClean="0">
                <a:latin typeface="Calibri"/>
                <a:cs typeface="Calibri"/>
              </a:rPr>
              <a:t>FGH ~ </a:t>
            </a:r>
            <a:r>
              <a:rPr lang="el-GR" dirty="0" smtClean="0">
                <a:latin typeface="+mn-lt"/>
                <a:cs typeface="Calibri"/>
              </a:rPr>
              <a:t>Δ</a:t>
            </a:r>
            <a:r>
              <a:rPr lang="en-US" dirty="0" smtClean="0">
                <a:latin typeface="+mn-lt"/>
                <a:cs typeface="Calibri"/>
              </a:rPr>
              <a:t>QRS</a:t>
            </a:r>
            <a:r>
              <a:rPr lang="en-US" baseline="0" dirty="0" smtClean="0">
                <a:latin typeface="+mn-lt"/>
                <a:cs typeface="Calibri"/>
              </a:rPr>
              <a:t> by AA Similarity</a:t>
            </a:r>
          </a:p>
          <a:p>
            <a:endParaRPr lang="en-US" baseline="0" dirty="0" smtClean="0">
              <a:latin typeface="+mn-lt"/>
              <a:cs typeface="Calibri"/>
            </a:endParaRPr>
          </a:p>
          <a:p>
            <a:r>
              <a:rPr lang="en-US" baseline="0" dirty="0" err="1" smtClean="0">
                <a:latin typeface="+mn-lt"/>
                <a:cs typeface="Calibri"/>
                <a:sym typeface="Symbol"/>
              </a:rPr>
              <a:t>mCDF</a:t>
            </a:r>
            <a:r>
              <a:rPr lang="en-US" baseline="0" dirty="0" smtClean="0">
                <a:latin typeface="+mn-lt"/>
                <a:cs typeface="Calibri"/>
                <a:sym typeface="Symbol"/>
              </a:rPr>
              <a:t> = 58 by Triangle Sum Theorem</a:t>
            </a:r>
          </a:p>
          <a:p>
            <a:r>
              <a:rPr lang="el-GR" dirty="0" smtClean="0">
                <a:latin typeface="+mn-lt"/>
                <a:cs typeface="Calibri"/>
              </a:rPr>
              <a:t>Δ</a:t>
            </a:r>
            <a:r>
              <a:rPr lang="en-US" dirty="0" smtClean="0">
                <a:latin typeface="+mn-lt"/>
                <a:cs typeface="Calibri"/>
              </a:rPr>
              <a:t>CDF ~ </a:t>
            </a:r>
            <a:r>
              <a:rPr lang="el-GR" dirty="0" smtClean="0">
                <a:latin typeface="+mn-lt"/>
                <a:cs typeface="Calibri"/>
              </a:rPr>
              <a:t>Δ</a:t>
            </a:r>
            <a:r>
              <a:rPr lang="en-US" dirty="0" smtClean="0">
                <a:latin typeface="+mn-lt"/>
                <a:cs typeface="Calibri"/>
              </a:rPr>
              <a:t>DEF by AA Similarity</a:t>
            </a:r>
            <a:endParaRPr lang="en-US" dirty="0"/>
          </a:p>
        </p:txBody>
      </p:sp>
      <p:sp>
        <p:nvSpPr>
          <p:cNvPr id="4" name="Slide Number Placeholder 3"/>
          <p:cNvSpPr>
            <a:spLocks noGrp="1"/>
          </p:cNvSpPr>
          <p:nvPr>
            <p:ph type="sldNum" sz="quarter" idx="10"/>
          </p:nvPr>
        </p:nvSpPr>
        <p:spPr/>
        <p:txBody>
          <a:bodyPr/>
          <a:lstStyle/>
          <a:p>
            <a:fld id="{3EA8126F-0FD3-47C8-A268-70CF4036EE7E}" type="slidenum">
              <a:rPr lang="en-US" smtClean="0"/>
              <a:t>22</a:t>
            </a:fld>
            <a:endParaRPr lang="en-US"/>
          </a:p>
        </p:txBody>
      </p:sp>
    </p:spTree>
    <p:extLst>
      <p:ext uri="{BB962C8B-B14F-4D97-AF65-F5344CB8AC3E}">
        <p14:creationId xmlns:p14="http://schemas.microsoft.com/office/powerpoint/2010/main" val="33908984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a14:m>
                  <m:oMathPara xmlns:m="http://schemas.openxmlformats.org/officeDocument/2006/math">
                    <m:oMathParaPr>
                      <m:jc m:val="centerGroup"/>
                    </m:oMathParaPr>
                    <m:oMath xmlns:m="http://schemas.openxmlformats.org/officeDocument/2006/math">
                      <m:f>
                        <m:fPr>
                          <m:ctrlPr>
                            <a:rPr lang="en-US" sz="1200" b="0" i="1" smtClean="0">
                              <a:latin typeface="Cambria Math"/>
                            </a:rPr>
                          </m:ctrlPr>
                        </m:fPr>
                        <m:num>
                          <m:r>
                            <m:rPr>
                              <m:nor/>
                            </m:rPr>
                            <a:rPr lang="en-US" sz="1200" b="0" i="0" smtClean="0">
                              <a:latin typeface="Cambria Math"/>
                            </a:rPr>
                            <m:t>Tree</m:t>
                          </m:r>
                          <m:r>
                            <m:rPr>
                              <m:nor/>
                            </m:rPr>
                            <a:rPr lang="en-US" sz="1200" b="0" i="0" smtClean="0">
                              <a:latin typeface="Cambria Math"/>
                            </a:rPr>
                            <m:t> </m:t>
                          </m:r>
                          <m:r>
                            <m:rPr>
                              <m:nor/>
                            </m:rPr>
                            <a:rPr lang="en-US" sz="1200" b="0" i="0" smtClean="0">
                              <a:latin typeface="Cambria Math"/>
                            </a:rPr>
                            <m:t>Shadow</m:t>
                          </m:r>
                        </m:num>
                        <m:den>
                          <m:r>
                            <m:rPr>
                              <m:nor/>
                            </m:rPr>
                            <a:rPr lang="en-US" sz="1200" b="0" i="0" smtClean="0">
                              <a:latin typeface="Cambria Math"/>
                            </a:rPr>
                            <m:t>Stick</m:t>
                          </m:r>
                          <m:r>
                            <m:rPr>
                              <m:nor/>
                            </m:rPr>
                            <a:rPr lang="en-US" sz="1200" b="0" i="0" smtClean="0">
                              <a:latin typeface="Cambria Math"/>
                            </a:rPr>
                            <m:t> </m:t>
                          </m:r>
                          <m:r>
                            <m:rPr>
                              <m:nor/>
                            </m:rPr>
                            <a:rPr lang="en-US" sz="1200" b="0" i="0" smtClean="0">
                              <a:latin typeface="Cambria Math"/>
                            </a:rPr>
                            <m:t>Shadow</m:t>
                          </m:r>
                        </m:den>
                      </m:f>
                      <m:r>
                        <a:rPr lang="en-US" sz="1200" b="0" i="1" smtClean="0">
                          <a:latin typeface="Cambria Math"/>
                        </a:rPr>
                        <m:t>=</m:t>
                      </m:r>
                      <m:f>
                        <m:fPr>
                          <m:ctrlPr>
                            <a:rPr lang="en-US" sz="1200" b="0" i="1" smtClean="0">
                              <a:latin typeface="Cambria Math"/>
                            </a:rPr>
                          </m:ctrlPr>
                        </m:fPr>
                        <m:num>
                          <m:r>
                            <m:rPr>
                              <m:nor/>
                            </m:rPr>
                            <a:rPr lang="en-US" sz="1200" b="0" i="0" smtClean="0">
                              <a:latin typeface="Cambria Math"/>
                            </a:rPr>
                            <m:t>Tree</m:t>
                          </m:r>
                          <m:r>
                            <m:rPr>
                              <m:nor/>
                            </m:rPr>
                            <a:rPr lang="en-US" sz="1200" b="0" i="0" smtClean="0">
                              <a:latin typeface="Cambria Math"/>
                            </a:rPr>
                            <m:t> </m:t>
                          </m:r>
                          <m:r>
                            <m:rPr>
                              <m:nor/>
                            </m:rPr>
                            <a:rPr lang="en-US" sz="1200" b="0" i="0" smtClean="0">
                              <a:latin typeface="Cambria Math"/>
                            </a:rPr>
                            <m:t>Height</m:t>
                          </m:r>
                        </m:num>
                        <m:den>
                          <m:r>
                            <m:rPr>
                              <m:nor/>
                            </m:rPr>
                            <a:rPr lang="en-US" sz="1200" b="0" i="0" smtClean="0">
                              <a:latin typeface="Cambria Math"/>
                            </a:rPr>
                            <m:t>Stick</m:t>
                          </m:r>
                          <m:r>
                            <m:rPr>
                              <m:nor/>
                            </m:rPr>
                            <a:rPr lang="en-US" sz="1200" b="0" i="0" smtClean="0">
                              <a:latin typeface="Cambria Math"/>
                            </a:rPr>
                            <m:t> </m:t>
                          </m:r>
                          <m:r>
                            <m:rPr>
                              <m:nor/>
                            </m:rPr>
                            <a:rPr lang="en-US" sz="1200" b="0" i="0" smtClean="0">
                              <a:latin typeface="Cambria Math"/>
                            </a:rPr>
                            <m:t>Height</m:t>
                          </m:r>
                        </m:den>
                      </m:f>
                    </m:oMath>
                  </m:oMathPara>
                </a14:m>
                <a:endParaRPr lang="en-US" sz="1200" b="0" i="1" dirty="0" smtClean="0">
                  <a:latin typeface="Cambria Math"/>
                </a:endParaRPr>
              </a:p>
              <a:p>
                <a:pPr/>
                <a14:m>
                  <m:oMathPara xmlns:m="http://schemas.openxmlformats.org/officeDocument/2006/math">
                    <m:oMathParaPr>
                      <m:jc m:val="centerGroup"/>
                    </m:oMathParaPr>
                    <m:oMath xmlns:m="http://schemas.openxmlformats.org/officeDocument/2006/math">
                      <m:f>
                        <m:fPr>
                          <m:ctrlPr>
                            <a:rPr lang="en-US" b="0" i="1" smtClean="0">
                              <a:latin typeface="Cambria Math"/>
                            </a:rPr>
                          </m:ctrlPr>
                        </m:fPr>
                        <m:num>
                          <m:r>
                            <a:rPr lang="en-US" b="0" i="1" smtClean="0">
                              <a:latin typeface="Cambria Math"/>
                            </a:rPr>
                            <m:t>150</m:t>
                          </m:r>
                        </m:num>
                        <m:den>
                          <m:r>
                            <a:rPr lang="en-US" b="0" i="1" smtClean="0">
                              <a:latin typeface="Cambria Math"/>
                            </a:rPr>
                            <m:t>3</m:t>
                          </m:r>
                        </m:den>
                      </m:f>
                      <m:r>
                        <a:rPr lang="en-US" b="0" i="1" smtClean="0">
                          <a:latin typeface="Cambria Math"/>
                        </a:rPr>
                        <m:t>=</m:t>
                      </m:r>
                      <m:f>
                        <m:fPr>
                          <m:ctrlPr>
                            <a:rPr lang="en-US" b="0" i="1" smtClean="0">
                              <a:latin typeface="Cambria Math"/>
                            </a:rPr>
                          </m:ctrlPr>
                        </m:fPr>
                        <m:num>
                          <m:r>
                            <a:rPr lang="en-US" b="0" i="1" smtClean="0">
                              <a:latin typeface="Cambria Math"/>
                            </a:rPr>
                            <m:t>𝑥</m:t>
                          </m:r>
                        </m:num>
                        <m:den>
                          <m:r>
                            <a:rPr lang="en-US" b="0" i="1" smtClean="0">
                              <a:latin typeface="Cambria Math"/>
                            </a:rPr>
                            <m:t>1</m:t>
                          </m:r>
                        </m:den>
                      </m:f>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𝑥</m:t>
                      </m:r>
                      <m:r>
                        <a:rPr lang="en-US" b="0" i="1" smtClean="0">
                          <a:latin typeface="Cambria Math"/>
                        </a:rPr>
                        <m:t>=50 </m:t>
                      </m:r>
                      <m:r>
                        <a:rPr lang="en-US" b="0" i="1" smtClean="0">
                          <a:latin typeface="Cambria Math"/>
                        </a:rPr>
                        <m:t>𝑚</m:t>
                      </m:r>
                    </m:oMath>
                  </m:oMathPara>
                </a14:m>
                <a:endParaRPr lang="en-US" dirty="0"/>
              </a:p>
            </p:txBody>
          </p:sp>
        </mc:Choice>
        <mc:Fallback xmlns="">
          <p:sp>
            <p:nvSpPr>
              <p:cNvPr id="3" name="Notes Placeholder 2"/>
              <p:cNvSpPr>
                <a:spLocks noGrp="1"/>
              </p:cNvSpPr>
              <p:nvPr>
                <p:ph type="body" idx="1"/>
              </p:nvPr>
            </p:nvSpPr>
            <p:spPr/>
            <p:txBody>
              <a:bodyPr/>
              <a:lstStyle/>
              <a:p>
                <a:r>
                  <a:rPr lang="en-US" sz="1200" b="0" i="0" smtClean="0">
                    <a:latin typeface="Cambria Math"/>
                  </a:rPr>
                  <a:t>"Tree Shadow" </a:t>
                </a:r>
                <a:r>
                  <a:rPr lang="en-US" sz="1200" b="0" i="0" smtClean="0">
                    <a:latin typeface="Cambria Math"/>
                  </a:rPr>
                  <a:t>/"</a:t>
                </a:r>
                <a:r>
                  <a:rPr lang="en-US" sz="1200" b="0" i="0" smtClean="0">
                    <a:latin typeface="Cambria Math"/>
                  </a:rPr>
                  <a:t>Stick Shadow" ="Tree Height" /"Stick Height" </a:t>
                </a:r>
                <a:endParaRPr lang="en-US" sz="1200" b="0" i="1" dirty="0" smtClean="0">
                  <a:latin typeface="Cambria Math"/>
                </a:endParaRPr>
              </a:p>
              <a:p>
                <a:r>
                  <a:rPr lang="en-US" b="0" i="0" smtClean="0">
                    <a:latin typeface="Cambria Math"/>
                  </a:rPr>
                  <a:t>150/3=𝑥/1</a:t>
                </a:r>
                <a:endParaRPr lang="en-US" b="0" dirty="0" smtClean="0"/>
              </a:p>
              <a:p>
                <a:r>
                  <a:rPr lang="en-US" b="0" i="0" smtClean="0">
                    <a:latin typeface="Cambria Math"/>
                  </a:rPr>
                  <a:t>𝑥=50 𝑚</a:t>
                </a:r>
                <a:endParaRPr lang="en-US" dirty="0"/>
              </a:p>
            </p:txBody>
          </p:sp>
        </mc:Fallback>
      </mc:AlternateContent>
      <p:sp>
        <p:nvSpPr>
          <p:cNvPr id="4" name="Slide Number Placeholder 3"/>
          <p:cNvSpPr>
            <a:spLocks noGrp="1"/>
          </p:cNvSpPr>
          <p:nvPr>
            <p:ph type="sldNum" sz="quarter" idx="10"/>
          </p:nvPr>
        </p:nvSpPr>
        <p:spPr/>
        <p:txBody>
          <a:bodyPr/>
          <a:lstStyle/>
          <a:p>
            <a:fld id="{3EA8126F-0FD3-47C8-A268-70CF4036EE7E}" type="slidenum">
              <a:rPr lang="en-US" smtClean="0"/>
              <a:t>23</a:t>
            </a:fld>
            <a:endParaRPr lang="en-US"/>
          </a:p>
        </p:txBody>
      </p:sp>
    </p:spTree>
    <p:extLst>
      <p:ext uri="{BB962C8B-B14F-4D97-AF65-F5344CB8AC3E}">
        <p14:creationId xmlns:p14="http://schemas.microsoft.com/office/powerpoint/2010/main" val="22073030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A8126F-0FD3-47C8-A268-70CF4036EE7E}" type="slidenum">
              <a:rPr lang="en-US" smtClean="0"/>
              <a:t>24</a:t>
            </a:fld>
            <a:endParaRPr lang="en-US"/>
          </a:p>
        </p:txBody>
      </p:sp>
    </p:spTree>
    <p:extLst>
      <p:ext uri="{BB962C8B-B14F-4D97-AF65-F5344CB8AC3E}">
        <p14:creationId xmlns:p14="http://schemas.microsoft.com/office/powerpoint/2010/main" val="4461300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SSS Similarity - That’s what happens when you enlarge a drawing.</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3EA8126F-0FD3-47C8-A268-70CF4036EE7E}" type="slidenum">
              <a:rPr lang="en-US" smtClean="0"/>
              <a:t>25</a:t>
            </a:fld>
            <a:endParaRPr lang="en-US"/>
          </a:p>
        </p:txBody>
      </p:sp>
    </p:spTree>
    <p:extLst>
      <p:ext uri="{BB962C8B-B14F-4D97-AF65-F5344CB8AC3E}">
        <p14:creationId xmlns:p14="http://schemas.microsoft.com/office/powerpoint/2010/main" val="22489650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smtClean="0"/>
                  <a:t>Try</a:t>
                </a:r>
                <a:r>
                  <a:rPr lang="en-US" baseline="0" dirty="0" smtClean="0"/>
                  <a:t> </a:t>
                </a:r>
                <a:r>
                  <a:rPr lang="el-GR" baseline="0" dirty="0" smtClean="0">
                    <a:latin typeface="Calibri"/>
                    <a:cs typeface="Calibri"/>
                  </a:rPr>
                  <a:t>Δ</a:t>
                </a:r>
                <a:r>
                  <a:rPr lang="en-US" baseline="0" dirty="0" smtClean="0">
                    <a:latin typeface="Calibri"/>
                    <a:cs typeface="Calibri"/>
                  </a:rPr>
                  <a:t>LMN and </a:t>
                </a:r>
                <a:r>
                  <a:rPr lang="el-GR" baseline="0" dirty="0" smtClean="0">
                    <a:latin typeface="+mn-lt"/>
                    <a:cs typeface="Calibri"/>
                  </a:rPr>
                  <a:t>Δ</a:t>
                </a:r>
                <a:r>
                  <a:rPr lang="en-US" baseline="0" dirty="0" smtClean="0">
                    <a:latin typeface="+mn-lt"/>
                    <a:cs typeface="Calibri"/>
                  </a:rPr>
                  <a:t>RST: </a:t>
                </a:r>
                <a14:m>
                  <m:oMath xmlns:m="http://schemas.openxmlformats.org/officeDocument/2006/math">
                    <m:f>
                      <m:fPr>
                        <m:ctrlPr>
                          <a:rPr lang="en-US" b="0" i="1" baseline="0" smtClean="0">
                            <a:latin typeface="Cambria Math"/>
                            <a:cs typeface="Calibri"/>
                          </a:rPr>
                        </m:ctrlPr>
                      </m:fPr>
                      <m:num>
                        <m:r>
                          <a:rPr lang="en-US" b="0" i="1" baseline="0" smtClean="0">
                            <a:latin typeface="Cambria Math"/>
                            <a:cs typeface="Calibri"/>
                          </a:rPr>
                          <m:t>20</m:t>
                        </m:r>
                      </m:num>
                      <m:den>
                        <m:r>
                          <a:rPr lang="en-US" b="0" i="1" baseline="0" smtClean="0">
                            <a:latin typeface="Cambria Math"/>
                            <a:cs typeface="Calibri"/>
                          </a:rPr>
                          <m:t>24</m:t>
                        </m:r>
                      </m:den>
                    </m:f>
                    <m:r>
                      <a:rPr lang="en-US" b="0" i="1" baseline="0" smtClean="0">
                        <a:latin typeface="Cambria Math"/>
                        <a:cs typeface="Calibri"/>
                      </a:rPr>
                      <m:t>=</m:t>
                    </m:r>
                    <m:f>
                      <m:fPr>
                        <m:ctrlPr>
                          <a:rPr lang="en-US" b="0" i="1" baseline="0" smtClean="0">
                            <a:latin typeface="Cambria Math"/>
                            <a:cs typeface="Calibri"/>
                          </a:rPr>
                        </m:ctrlPr>
                      </m:fPr>
                      <m:num>
                        <m:r>
                          <a:rPr lang="en-US" b="0" i="1" baseline="0" smtClean="0">
                            <a:latin typeface="Cambria Math"/>
                            <a:cs typeface="Calibri"/>
                          </a:rPr>
                          <m:t>24</m:t>
                        </m:r>
                      </m:num>
                      <m:den>
                        <m:r>
                          <a:rPr lang="en-US" b="0" i="1" baseline="0" smtClean="0">
                            <a:latin typeface="Cambria Math"/>
                            <a:cs typeface="Calibri"/>
                          </a:rPr>
                          <m:t>30</m:t>
                        </m:r>
                      </m:den>
                    </m:f>
                    <m:r>
                      <a:rPr lang="en-US" b="0" i="1" baseline="0" smtClean="0">
                        <a:latin typeface="Cambria Math"/>
                        <a:cs typeface="Calibri"/>
                      </a:rPr>
                      <m:t>=</m:t>
                    </m:r>
                    <m:f>
                      <m:fPr>
                        <m:ctrlPr>
                          <a:rPr lang="en-US" b="0" i="1" baseline="0" smtClean="0">
                            <a:latin typeface="Cambria Math"/>
                            <a:cs typeface="Calibri"/>
                          </a:rPr>
                        </m:ctrlPr>
                      </m:fPr>
                      <m:num>
                        <m:r>
                          <a:rPr lang="en-US" b="0" i="1" baseline="0" smtClean="0">
                            <a:latin typeface="Cambria Math"/>
                            <a:cs typeface="Calibri"/>
                          </a:rPr>
                          <m:t>26</m:t>
                        </m:r>
                      </m:num>
                      <m:den>
                        <m:r>
                          <a:rPr lang="en-US" b="0" i="1" baseline="0" smtClean="0">
                            <a:latin typeface="Cambria Math"/>
                            <a:cs typeface="Calibri"/>
                          </a:rPr>
                          <m:t>33</m:t>
                        </m:r>
                      </m:den>
                    </m:f>
                  </m:oMath>
                </a14:m>
                <a:r>
                  <a:rPr lang="en-US" dirty="0" smtClean="0"/>
                  <a:t> This is not true.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Try</a:t>
                </a:r>
                <a:r>
                  <a:rPr lang="en-US" baseline="0" dirty="0" smtClean="0"/>
                  <a:t> </a:t>
                </a:r>
                <a:r>
                  <a:rPr lang="el-GR" baseline="0" dirty="0" smtClean="0">
                    <a:latin typeface="+mn-lt"/>
                    <a:cs typeface="Calibri"/>
                  </a:rPr>
                  <a:t>Δ</a:t>
                </a:r>
                <a:r>
                  <a:rPr lang="en-US" baseline="0" dirty="0" smtClean="0">
                    <a:latin typeface="+mn-lt"/>
                    <a:cs typeface="Calibri"/>
                  </a:rPr>
                  <a:t>LMN and </a:t>
                </a:r>
                <a:r>
                  <a:rPr lang="el-GR" baseline="0" dirty="0" smtClean="0">
                    <a:latin typeface="+mn-lt"/>
                    <a:cs typeface="Calibri"/>
                  </a:rPr>
                  <a:t>Δ</a:t>
                </a:r>
                <a:r>
                  <a:rPr lang="en-US" baseline="0" dirty="0" smtClean="0">
                    <a:latin typeface="+mn-lt"/>
                    <a:cs typeface="Calibri"/>
                  </a:rPr>
                  <a:t>XYZ: </a:t>
                </a:r>
                <a14:m>
                  <m:oMath xmlns:m="http://schemas.openxmlformats.org/officeDocument/2006/math">
                    <m:f>
                      <m:fPr>
                        <m:ctrlPr>
                          <a:rPr lang="en-US" b="0" i="1" baseline="0" smtClean="0">
                            <a:latin typeface="Cambria Math"/>
                            <a:cs typeface="Calibri"/>
                          </a:rPr>
                        </m:ctrlPr>
                      </m:fPr>
                      <m:num>
                        <m:r>
                          <a:rPr lang="en-US" b="0" i="1" baseline="0" smtClean="0">
                            <a:latin typeface="Cambria Math"/>
                            <a:cs typeface="Calibri"/>
                          </a:rPr>
                          <m:t>20</m:t>
                        </m:r>
                      </m:num>
                      <m:den>
                        <m:r>
                          <a:rPr lang="en-US" b="0" i="1" baseline="0" smtClean="0">
                            <a:latin typeface="Cambria Math"/>
                            <a:cs typeface="Calibri"/>
                          </a:rPr>
                          <m:t>30</m:t>
                        </m:r>
                      </m:den>
                    </m:f>
                    <m:r>
                      <a:rPr lang="en-US" b="0" i="1" baseline="0" smtClean="0">
                        <a:latin typeface="Cambria Math"/>
                        <a:cs typeface="Calibri"/>
                      </a:rPr>
                      <m:t>=</m:t>
                    </m:r>
                    <m:f>
                      <m:fPr>
                        <m:ctrlPr>
                          <a:rPr lang="en-US" b="0" i="1" baseline="0" smtClean="0">
                            <a:latin typeface="Cambria Math"/>
                            <a:cs typeface="Calibri"/>
                          </a:rPr>
                        </m:ctrlPr>
                      </m:fPr>
                      <m:num>
                        <m:r>
                          <a:rPr lang="en-US" b="0" i="1" baseline="0" smtClean="0">
                            <a:latin typeface="Cambria Math"/>
                            <a:cs typeface="Calibri"/>
                          </a:rPr>
                          <m:t>24</m:t>
                        </m:r>
                      </m:num>
                      <m:den>
                        <m:r>
                          <a:rPr lang="en-US" b="0" i="1" baseline="0" smtClean="0">
                            <a:latin typeface="Cambria Math"/>
                            <a:cs typeface="Calibri"/>
                          </a:rPr>
                          <m:t>36</m:t>
                        </m:r>
                      </m:den>
                    </m:f>
                    <m:r>
                      <a:rPr lang="en-US" b="0" i="1" baseline="0" smtClean="0">
                        <a:latin typeface="Cambria Math"/>
                        <a:cs typeface="Calibri"/>
                      </a:rPr>
                      <m:t>=</m:t>
                    </m:r>
                    <m:f>
                      <m:fPr>
                        <m:ctrlPr>
                          <a:rPr lang="en-US" b="0" i="1" baseline="0" smtClean="0">
                            <a:latin typeface="Cambria Math"/>
                            <a:cs typeface="Calibri"/>
                          </a:rPr>
                        </m:ctrlPr>
                      </m:fPr>
                      <m:num>
                        <m:r>
                          <a:rPr lang="en-US" b="0" i="1" baseline="0" smtClean="0">
                            <a:latin typeface="Cambria Math"/>
                            <a:cs typeface="Calibri"/>
                          </a:rPr>
                          <m:t>26</m:t>
                        </m:r>
                      </m:num>
                      <m:den>
                        <m:r>
                          <a:rPr lang="en-US" b="0" i="1" baseline="0" smtClean="0">
                            <a:latin typeface="Cambria Math"/>
                            <a:cs typeface="Calibri"/>
                          </a:rPr>
                          <m:t>39</m:t>
                        </m:r>
                      </m:den>
                    </m:f>
                  </m:oMath>
                </a14:m>
                <a:r>
                  <a:rPr lang="en-US" dirty="0" smtClean="0"/>
                  <a:t> This is true. </a:t>
                </a:r>
                <a:r>
                  <a:rPr lang="el-GR" baseline="0" dirty="0" smtClean="0">
                    <a:latin typeface="+mn-lt"/>
                    <a:cs typeface="Calibri"/>
                  </a:rPr>
                  <a:t>Δ</a:t>
                </a:r>
                <a:r>
                  <a:rPr lang="en-US" baseline="0" dirty="0" smtClean="0">
                    <a:latin typeface="+mn-lt"/>
                    <a:cs typeface="Calibri"/>
                  </a:rPr>
                  <a:t>LMN ~ </a:t>
                </a:r>
                <a:r>
                  <a:rPr lang="el-GR" baseline="0" dirty="0" smtClean="0">
                    <a:latin typeface="+mn-lt"/>
                    <a:cs typeface="Calibri"/>
                  </a:rPr>
                  <a:t>Δ</a:t>
                </a:r>
                <a:r>
                  <a:rPr lang="en-US" baseline="0" dirty="0" smtClean="0">
                    <a:latin typeface="+mn-lt"/>
                    <a:cs typeface="Calibri"/>
                  </a:rPr>
                  <a:t>YZX</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Try</a:t>
                </a:r>
                <a:r>
                  <a:rPr lang="en-US" baseline="0" dirty="0" smtClean="0"/>
                  <a:t> </a:t>
                </a:r>
                <a:r>
                  <a:rPr lang="el-GR" baseline="0" dirty="0" smtClean="0">
                    <a:latin typeface="+mn-lt"/>
                    <a:cs typeface="Calibri"/>
                  </a:rPr>
                  <a:t>Δ</a:t>
                </a:r>
                <a:r>
                  <a:rPr lang="en-US" baseline="0" dirty="0" smtClean="0">
                    <a:latin typeface="+mn-lt"/>
                    <a:cs typeface="Calibri"/>
                  </a:rPr>
                  <a:t>XYZ and </a:t>
                </a:r>
                <a:r>
                  <a:rPr lang="el-GR" baseline="0" dirty="0" smtClean="0">
                    <a:latin typeface="+mn-lt"/>
                    <a:cs typeface="Calibri"/>
                  </a:rPr>
                  <a:t>Δ</a:t>
                </a:r>
                <a:r>
                  <a:rPr lang="en-US" baseline="0" dirty="0" smtClean="0">
                    <a:latin typeface="+mn-lt"/>
                    <a:cs typeface="Calibri"/>
                  </a:rPr>
                  <a:t>RST: </a:t>
                </a:r>
                <a14:m>
                  <m:oMath xmlns:m="http://schemas.openxmlformats.org/officeDocument/2006/math">
                    <m:f>
                      <m:fPr>
                        <m:ctrlPr>
                          <a:rPr lang="en-US" b="0" i="1" baseline="0" smtClean="0">
                            <a:latin typeface="Cambria Math"/>
                            <a:cs typeface="Calibri"/>
                          </a:rPr>
                        </m:ctrlPr>
                      </m:fPr>
                      <m:num>
                        <m:r>
                          <a:rPr lang="en-US" b="0" i="1" baseline="0" smtClean="0">
                            <a:latin typeface="Cambria Math"/>
                            <a:cs typeface="Calibri"/>
                          </a:rPr>
                          <m:t>30</m:t>
                        </m:r>
                      </m:num>
                      <m:den>
                        <m:r>
                          <a:rPr lang="en-US" b="0" i="1" baseline="0" smtClean="0">
                            <a:latin typeface="Cambria Math"/>
                            <a:cs typeface="Calibri"/>
                          </a:rPr>
                          <m:t>24</m:t>
                        </m:r>
                      </m:den>
                    </m:f>
                    <m:r>
                      <a:rPr lang="en-US" b="0" i="1" baseline="0" smtClean="0">
                        <a:latin typeface="Cambria Math"/>
                        <a:cs typeface="Calibri"/>
                      </a:rPr>
                      <m:t>=</m:t>
                    </m:r>
                    <m:f>
                      <m:fPr>
                        <m:ctrlPr>
                          <a:rPr lang="en-US" b="0" i="1" baseline="0" smtClean="0">
                            <a:latin typeface="Cambria Math"/>
                            <a:cs typeface="Calibri"/>
                          </a:rPr>
                        </m:ctrlPr>
                      </m:fPr>
                      <m:num>
                        <m:r>
                          <a:rPr lang="en-US" b="0" i="1" baseline="0" smtClean="0">
                            <a:latin typeface="Cambria Math"/>
                            <a:cs typeface="Calibri"/>
                          </a:rPr>
                          <m:t>36</m:t>
                        </m:r>
                      </m:num>
                      <m:den>
                        <m:r>
                          <a:rPr lang="en-US" b="0" i="1" baseline="0" smtClean="0">
                            <a:latin typeface="Cambria Math"/>
                            <a:cs typeface="Calibri"/>
                          </a:rPr>
                          <m:t>30</m:t>
                        </m:r>
                      </m:den>
                    </m:f>
                    <m:r>
                      <a:rPr lang="en-US" b="0" i="1" baseline="0" smtClean="0">
                        <a:latin typeface="Cambria Math"/>
                        <a:cs typeface="Calibri"/>
                      </a:rPr>
                      <m:t>=</m:t>
                    </m:r>
                    <m:f>
                      <m:fPr>
                        <m:ctrlPr>
                          <a:rPr lang="en-US" b="0" i="1" baseline="0" smtClean="0">
                            <a:latin typeface="Cambria Math"/>
                            <a:cs typeface="Calibri"/>
                          </a:rPr>
                        </m:ctrlPr>
                      </m:fPr>
                      <m:num>
                        <m:r>
                          <a:rPr lang="en-US" b="0" i="1" baseline="0" smtClean="0">
                            <a:latin typeface="Cambria Math"/>
                            <a:cs typeface="Calibri"/>
                          </a:rPr>
                          <m:t>39</m:t>
                        </m:r>
                      </m:num>
                      <m:den>
                        <m:r>
                          <a:rPr lang="en-US" b="0" i="1" baseline="0" smtClean="0">
                            <a:latin typeface="Cambria Math"/>
                            <a:cs typeface="Calibri"/>
                          </a:rPr>
                          <m:t>33</m:t>
                        </m:r>
                      </m:den>
                    </m:f>
                  </m:oMath>
                </a14:m>
                <a:r>
                  <a:rPr lang="en-US" dirty="0" smtClean="0"/>
                  <a:t> This is not true.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f>
                        <m:fPr>
                          <m:ctrlPr>
                            <a:rPr lang="en-US" b="0" i="1" baseline="0" smtClean="0">
                              <a:latin typeface="Cambria Math"/>
                            </a:rPr>
                          </m:ctrlPr>
                        </m:fPr>
                        <m:num>
                          <m:r>
                            <a:rPr lang="en-US" b="0" i="1" baseline="0" smtClean="0">
                              <a:latin typeface="Cambria Math"/>
                            </a:rPr>
                            <m:t>12</m:t>
                          </m:r>
                        </m:num>
                        <m:den>
                          <m:r>
                            <a:rPr lang="en-US" b="0" i="1" baseline="0" smtClean="0">
                              <a:latin typeface="Cambria Math"/>
                            </a:rPr>
                            <m:t>24</m:t>
                          </m:r>
                        </m:den>
                      </m:f>
                      <m:r>
                        <a:rPr lang="en-US" b="0" i="1" baseline="0" smtClean="0">
                          <a:latin typeface="Cambria Math"/>
                        </a:rPr>
                        <m:t>=</m:t>
                      </m:r>
                      <m:f>
                        <m:fPr>
                          <m:ctrlPr>
                            <a:rPr lang="en-US" b="0" i="1" baseline="0" smtClean="0">
                              <a:latin typeface="Cambria Math"/>
                            </a:rPr>
                          </m:ctrlPr>
                        </m:fPr>
                        <m:num>
                          <m:r>
                            <a:rPr lang="en-US" b="0" i="1" baseline="0" smtClean="0">
                              <a:latin typeface="Cambria Math"/>
                            </a:rPr>
                            <m:t>𝑥</m:t>
                          </m:r>
                        </m:num>
                        <m:den>
                          <m:r>
                            <a:rPr lang="en-US" b="0" i="1" baseline="0" smtClean="0">
                              <a:latin typeface="Cambria Math"/>
                            </a:rPr>
                            <m:t>30</m:t>
                          </m:r>
                        </m:den>
                      </m:f>
                      <m:r>
                        <a:rPr lang="en-US" b="0" i="1" baseline="0" smtClean="0">
                          <a:latin typeface="Cambria Math"/>
                        </a:rPr>
                        <m:t>=</m:t>
                      </m:r>
                      <m:f>
                        <m:fPr>
                          <m:ctrlPr>
                            <a:rPr lang="en-US" b="0" i="1" baseline="0" smtClean="0">
                              <a:latin typeface="Cambria Math"/>
                            </a:rPr>
                          </m:ctrlPr>
                        </m:fPr>
                        <m:num>
                          <m:r>
                            <a:rPr lang="en-US" b="0" i="1" baseline="0" smtClean="0">
                              <a:latin typeface="Cambria Math"/>
                            </a:rPr>
                            <m:t>𝑦</m:t>
                          </m:r>
                        </m:num>
                        <m:den>
                          <m:r>
                            <a:rPr lang="en-US" b="0" i="1" baseline="0" smtClean="0">
                              <a:latin typeface="Cambria Math"/>
                            </a:rPr>
                            <m:t>33</m:t>
                          </m:r>
                        </m:den>
                      </m:f>
                    </m:oMath>
                  </m:oMathPara>
                </a14:m>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US" b="0" i="1" baseline="0" smtClean="0">
                            <a:latin typeface="Cambria Math"/>
                          </a:rPr>
                        </m:ctrlPr>
                      </m:fPr>
                      <m:num>
                        <m:r>
                          <a:rPr lang="en-US" b="0" i="1" baseline="0" smtClean="0">
                            <a:latin typeface="Cambria Math"/>
                          </a:rPr>
                          <m:t>12</m:t>
                        </m:r>
                      </m:num>
                      <m:den>
                        <m:r>
                          <a:rPr lang="en-US" b="0" i="1" baseline="0" smtClean="0">
                            <a:latin typeface="Cambria Math"/>
                          </a:rPr>
                          <m:t>24</m:t>
                        </m:r>
                      </m:den>
                    </m:f>
                    <m:r>
                      <a:rPr lang="en-US" b="0" i="1" baseline="0" smtClean="0">
                        <a:latin typeface="Cambria Math"/>
                      </a:rPr>
                      <m:t>=</m:t>
                    </m:r>
                    <m:f>
                      <m:fPr>
                        <m:ctrlPr>
                          <a:rPr lang="en-US" b="0" i="1" baseline="0" smtClean="0">
                            <a:latin typeface="Cambria Math"/>
                          </a:rPr>
                        </m:ctrlPr>
                      </m:fPr>
                      <m:num>
                        <m:r>
                          <a:rPr lang="en-US" b="0" i="1" baseline="0" smtClean="0">
                            <a:latin typeface="Cambria Math"/>
                          </a:rPr>
                          <m:t>𝑥</m:t>
                        </m:r>
                      </m:num>
                      <m:den>
                        <m:r>
                          <a:rPr lang="en-US" b="0" i="1" baseline="0" smtClean="0">
                            <a:latin typeface="Cambria Math"/>
                          </a:rPr>
                          <m:t>30</m:t>
                        </m:r>
                      </m:den>
                    </m:f>
                  </m:oMath>
                </a14:m>
                <a:r>
                  <a:rPr lang="en-US" baseline="0" dirty="0" smtClean="0"/>
                  <a:t> </a:t>
                </a:r>
                <a:r>
                  <a:rPr lang="en-US" baseline="0" dirty="0" smtClean="0">
                    <a:sym typeface="Wingdings" pitchFamily="2" charset="2"/>
                  </a:rPr>
                  <a:t> 24x = 360  x = 15</a:t>
                </a:r>
              </a:p>
              <a:p>
                <a:pPr marL="0" marR="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US" b="0" i="1" baseline="0" smtClean="0">
                            <a:latin typeface="Cambria Math"/>
                          </a:rPr>
                        </m:ctrlPr>
                      </m:fPr>
                      <m:num>
                        <m:r>
                          <a:rPr lang="en-US" b="0" i="1" baseline="0" smtClean="0">
                            <a:latin typeface="Cambria Math"/>
                          </a:rPr>
                          <m:t>12</m:t>
                        </m:r>
                      </m:num>
                      <m:den>
                        <m:r>
                          <a:rPr lang="en-US" b="0" i="1" baseline="0" smtClean="0">
                            <a:latin typeface="Cambria Math"/>
                          </a:rPr>
                          <m:t>24</m:t>
                        </m:r>
                      </m:den>
                    </m:f>
                    <m:r>
                      <a:rPr lang="en-US" b="0" i="1" baseline="0" smtClean="0">
                        <a:latin typeface="Cambria Math"/>
                      </a:rPr>
                      <m:t>=</m:t>
                    </m:r>
                    <m:f>
                      <m:fPr>
                        <m:ctrlPr>
                          <a:rPr lang="en-US" b="0" i="1" baseline="0" smtClean="0">
                            <a:latin typeface="Cambria Math"/>
                          </a:rPr>
                        </m:ctrlPr>
                      </m:fPr>
                      <m:num>
                        <m:r>
                          <a:rPr lang="en-US" b="0" i="1" baseline="0" smtClean="0">
                            <a:latin typeface="Cambria Math"/>
                          </a:rPr>
                          <m:t>𝑦</m:t>
                        </m:r>
                      </m:num>
                      <m:den>
                        <m:r>
                          <a:rPr lang="en-US" b="0" i="1" baseline="0" smtClean="0">
                            <a:latin typeface="Cambria Math"/>
                          </a:rPr>
                          <m:t>33</m:t>
                        </m:r>
                      </m:den>
                    </m:f>
                  </m:oMath>
                </a14:m>
                <a:r>
                  <a:rPr lang="en-US" baseline="0" dirty="0" smtClean="0"/>
                  <a:t> </a:t>
                </a:r>
                <a:r>
                  <a:rPr lang="en-US" baseline="0" dirty="0" smtClean="0">
                    <a:sym typeface="Wingdings" pitchFamily="2" charset="2"/>
                  </a:rPr>
                  <a:t> 24y = 396  x = 16.5</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mc:Choice>
        <mc:Fallback xmlns="">
          <p:sp>
            <p:nvSpPr>
              <p:cNvPr id="3" name="Notes Placeholder 2"/>
              <p:cNvSpPr>
                <a:spLocks noGrp="1"/>
              </p:cNvSpPr>
              <p:nvPr>
                <p:ph type="body" idx="1"/>
              </p:nvPr>
            </p:nvSpPr>
            <p:spPr/>
            <p:txBody>
              <a:bodyPr/>
              <a:lstStyle/>
              <a:p>
                <a:r>
                  <a:rPr lang="en-US" dirty="0" smtClean="0"/>
                  <a:t>Try</a:t>
                </a:r>
                <a:r>
                  <a:rPr lang="en-US" baseline="0" dirty="0" smtClean="0"/>
                  <a:t> </a:t>
                </a:r>
                <a:r>
                  <a:rPr lang="el-GR" baseline="0" dirty="0" smtClean="0">
                    <a:latin typeface="Calibri"/>
                    <a:cs typeface="Calibri"/>
                  </a:rPr>
                  <a:t>Δ</a:t>
                </a:r>
                <a:r>
                  <a:rPr lang="en-US" baseline="0" dirty="0" smtClean="0">
                    <a:latin typeface="Calibri"/>
                    <a:cs typeface="Calibri"/>
                  </a:rPr>
                  <a:t>LMN and </a:t>
                </a:r>
                <a:r>
                  <a:rPr lang="el-GR" baseline="0" dirty="0" smtClean="0">
                    <a:latin typeface="+mn-lt"/>
                    <a:cs typeface="Calibri"/>
                  </a:rPr>
                  <a:t>Δ</a:t>
                </a:r>
                <a:r>
                  <a:rPr lang="en-US" baseline="0" dirty="0" smtClean="0">
                    <a:latin typeface="+mn-lt"/>
                    <a:cs typeface="Calibri"/>
                  </a:rPr>
                  <a:t>RST: </a:t>
                </a:r>
                <a:r>
                  <a:rPr lang="en-US" b="0" i="0" baseline="0" smtClean="0">
                    <a:latin typeface="Cambria Math"/>
                    <a:cs typeface="Calibri"/>
                  </a:rPr>
                  <a:t>20/24=24/30=26/33</a:t>
                </a:r>
                <a:r>
                  <a:rPr lang="en-US" dirty="0" smtClean="0"/>
                  <a:t> This is not true.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Try</a:t>
                </a:r>
                <a:r>
                  <a:rPr lang="en-US" baseline="0" dirty="0" smtClean="0"/>
                  <a:t> </a:t>
                </a:r>
                <a:r>
                  <a:rPr lang="el-GR" baseline="0" dirty="0" smtClean="0">
                    <a:latin typeface="+mn-lt"/>
                    <a:cs typeface="Calibri"/>
                  </a:rPr>
                  <a:t>Δ</a:t>
                </a:r>
                <a:r>
                  <a:rPr lang="en-US" baseline="0" dirty="0" smtClean="0">
                    <a:latin typeface="+mn-lt"/>
                    <a:cs typeface="Calibri"/>
                  </a:rPr>
                  <a:t>LMN and </a:t>
                </a:r>
                <a:r>
                  <a:rPr lang="el-GR" baseline="0" dirty="0" smtClean="0">
                    <a:latin typeface="+mn-lt"/>
                    <a:cs typeface="Calibri"/>
                  </a:rPr>
                  <a:t>Δ</a:t>
                </a:r>
                <a:r>
                  <a:rPr lang="en-US" baseline="0" dirty="0" smtClean="0">
                    <a:latin typeface="+mn-lt"/>
                    <a:cs typeface="Calibri"/>
                  </a:rPr>
                  <a:t>XYZ: </a:t>
                </a:r>
                <a:r>
                  <a:rPr lang="en-US" b="0" i="0" baseline="0" smtClean="0">
                    <a:latin typeface="Cambria Math"/>
                    <a:cs typeface="Calibri"/>
                  </a:rPr>
                  <a:t>20/</a:t>
                </a:r>
                <a:r>
                  <a:rPr lang="en-US" b="0" i="0" baseline="0" smtClean="0">
                    <a:latin typeface="Cambria Math"/>
                    <a:cs typeface="Calibri"/>
                  </a:rPr>
                  <a:t>30</a:t>
                </a:r>
                <a:r>
                  <a:rPr lang="en-US" b="0" i="0" baseline="0" smtClean="0">
                    <a:latin typeface="Cambria Math"/>
                    <a:cs typeface="Calibri"/>
                  </a:rPr>
                  <a:t>=24/</a:t>
                </a:r>
                <a:r>
                  <a:rPr lang="en-US" b="0" i="0" baseline="0" smtClean="0">
                    <a:latin typeface="Cambria Math"/>
                    <a:cs typeface="Calibri"/>
                  </a:rPr>
                  <a:t>36</a:t>
                </a:r>
                <a:r>
                  <a:rPr lang="en-US" b="0" i="0" baseline="0" smtClean="0">
                    <a:latin typeface="Cambria Math"/>
                    <a:cs typeface="Calibri"/>
                  </a:rPr>
                  <a:t>=26/</a:t>
                </a:r>
                <a:r>
                  <a:rPr lang="en-US" b="0" i="0" baseline="0" smtClean="0">
                    <a:latin typeface="Cambria Math"/>
                    <a:cs typeface="Calibri"/>
                  </a:rPr>
                  <a:t>39</a:t>
                </a:r>
                <a:r>
                  <a:rPr lang="en-US" dirty="0" smtClean="0"/>
                  <a:t> This is </a:t>
                </a:r>
                <a:r>
                  <a:rPr lang="en-US" dirty="0" smtClean="0"/>
                  <a:t>true. </a:t>
                </a:r>
                <a:r>
                  <a:rPr lang="el-GR" baseline="0" dirty="0" smtClean="0">
                    <a:latin typeface="+mn-lt"/>
                    <a:cs typeface="Calibri"/>
                  </a:rPr>
                  <a:t>Δ</a:t>
                </a:r>
                <a:r>
                  <a:rPr lang="en-US" baseline="0" dirty="0" smtClean="0">
                    <a:latin typeface="+mn-lt"/>
                    <a:cs typeface="Calibri"/>
                  </a:rPr>
                  <a:t>LMN ~ </a:t>
                </a:r>
                <a:r>
                  <a:rPr lang="el-GR" baseline="0" dirty="0" smtClean="0">
                    <a:latin typeface="+mn-lt"/>
                    <a:cs typeface="Calibri"/>
                  </a:rPr>
                  <a:t>Δ</a:t>
                </a:r>
                <a:r>
                  <a:rPr lang="en-US" baseline="0" dirty="0" smtClean="0">
                    <a:latin typeface="+mn-lt"/>
                    <a:cs typeface="Calibri"/>
                  </a:rPr>
                  <a:t>YZX</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Try</a:t>
                </a:r>
                <a:r>
                  <a:rPr lang="en-US" baseline="0" dirty="0" smtClean="0"/>
                  <a:t> </a:t>
                </a:r>
                <a:r>
                  <a:rPr lang="el-GR" baseline="0" dirty="0" smtClean="0">
                    <a:latin typeface="+mn-lt"/>
                    <a:cs typeface="Calibri"/>
                  </a:rPr>
                  <a:t>Δ</a:t>
                </a:r>
                <a:r>
                  <a:rPr lang="en-US" baseline="0" dirty="0" smtClean="0">
                    <a:latin typeface="+mn-lt"/>
                    <a:cs typeface="Calibri"/>
                  </a:rPr>
                  <a:t>XYZ </a:t>
                </a:r>
                <a:r>
                  <a:rPr lang="en-US" baseline="0" dirty="0" smtClean="0">
                    <a:latin typeface="+mn-lt"/>
                    <a:cs typeface="Calibri"/>
                  </a:rPr>
                  <a:t>and </a:t>
                </a:r>
                <a:r>
                  <a:rPr lang="el-GR" baseline="0" dirty="0" smtClean="0">
                    <a:latin typeface="+mn-lt"/>
                    <a:cs typeface="Calibri"/>
                  </a:rPr>
                  <a:t>Δ</a:t>
                </a:r>
                <a:r>
                  <a:rPr lang="en-US" baseline="0" dirty="0" smtClean="0">
                    <a:latin typeface="+mn-lt"/>
                    <a:cs typeface="Calibri"/>
                  </a:rPr>
                  <a:t>RST: </a:t>
                </a:r>
                <a:r>
                  <a:rPr lang="en-US" b="0" i="0" baseline="0" smtClean="0">
                    <a:latin typeface="Cambria Math"/>
                    <a:cs typeface="Calibri"/>
                  </a:rPr>
                  <a:t>30/</a:t>
                </a:r>
                <a:r>
                  <a:rPr lang="en-US" b="0" i="0" baseline="0" smtClean="0">
                    <a:latin typeface="Cambria Math"/>
                    <a:cs typeface="Calibri"/>
                  </a:rPr>
                  <a:t>24=</a:t>
                </a:r>
                <a:r>
                  <a:rPr lang="en-US" b="0" i="0" baseline="0" smtClean="0">
                    <a:latin typeface="Cambria Math"/>
                    <a:cs typeface="Calibri"/>
                  </a:rPr>
                  <a:t>36/</a:t>
                </a:r>
                <a:r>
                  <a:rPr lang="en-US" b="0" i="0" baseline="0" smtClean="0">
                    <a:latin typeface="Cambria Math"/>
                    <a:cs typeface="Calibri"/>
                  </a:rPr>
                  <a:t>30=</a:t>
                </a:r>
                <a:r>
                  <a:rPr lang="en-US" b="0" i="0" baseline="0" smtClean="0">
                    <a:latin typeface="Cambria Math"/>
                    <a:cs typeface="Calibri"/>
                  </a:rPr>
                  <a:t>39/</a:t>
                </a:r>
                <a:r>
                  <a:rPr lang="en-US" b="0" i="0" baseline="0" smtClean="0">
                    <a:latin typeface="Cambria Math"/>
                    <a:cs typeface="Calibri"/>
                  </a:rPr>
                  <a:t>33</a:t>
                </a:r>
                <a:r>
                  <a:rPr lang="en-US" dirty="0" smtClean="0"/>
                  <a:t> This is not true</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smtClean="0">
                    <a:latin typeface="Cambria Math"/>
                  </a:rPr>
                  <a:t>12/24=𝑥/30=𝑦/33</a:t>
                </a: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smtClean="0">
                    <a:latin typeface="Cambria Math"/>
                  </a:rPr>
                  <a:t>12/24=𝑥/30</a:t>
                </a:r>
                <a:r>
                  <a:rPr lang="en-US" baseline="0" dirty="0" smtClean="0"/>
                  <a:t> </a:t>
                </a:r>
                <a:r>
                  <a:rPr lang="en-US" baseline="0" dirty="0" smtClean="0">
                    <a:sym typeface="Wingdings" pitchFamily="2" charset="2"/>
                  </a:rPr>
                  <a:t> 24x = 360  x = 15</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smtClean="0">
                    <a:latin typeface="Cambria Math"/>
                  </a:rPr>
                  <a:t>12/24=𝑦/33</a:t>
                </a:r>
                <a:r>
                  <a:rPr lang="en-US" baseline="0" dirty="0" smtClean="0"/>
                  <a:t> </a:t>
                </a:r>
                <a:r>
                  <a:rPr lang="en-US" baseline="0" dirty="0" smtClean="0">
                    <a:sym typeface="Wingdings" pitchFamily="2" charset="2"/>
                  </a:rPr>
                  <a:t> 24y = 396  x = 16.5</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mc:Fallback>
      </mc:AlternateContent>
      <p:sp>
        <p:nvSpPr>
          <p:cNvPr id="4" name="Slide Number Placeholder 3"/>
          <p:cNvSpPr>
            <a:spLocks noGrp="1"/>
          </p:cNvSpPr>
          <p:nvPr>
            <p:ph type="sldNum" sz="quarter" idx="10"/>
          </p:nvPr>
        </p:nvSpPr>
        <p:spPr/>
        <p:txBody>
          <a:bodyPr/>
          <a:lstStyle/>
          <a:p>
            <a:fld id="{3EA8126F-0FD3-47C8-A268-70CF4036EE7E}" type="slidenum">
              <a:rPr lang="en-US" smtClean="0"/>
              <a:t>26</a:t>
            </a:fld>
            <a:endParaRPr lang="en-US"/>
          </a:p>
        </p:txBody>
      </p:sp>
    </p:spTree>
    <p:extLst>
      <p:ext uri="{BB962C8B-B14F-4D97-AF65-F5344CB8AC3E}">
        <p14:creationId xmlns:p14="http://schemas.microsoft.com/office/powerpoint/2010/main" val="32639714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A8126F-0FD3-47C8-A268-70CF4036EE7E}" type="slidenum">
              <a:rPr lang="en-US" smtClean="0"/>
              <a:t>27</a:t>
            </a:fld>
            <a:endParaRPr lang="en-US"/>
          </a:p>
        </p:txBody>
      </p:sp>
    </p:spTree>
    <p:extLst>
      <p:ext uri="{BB962C8B-B14F-4D97-AF65-F5344CB8AC3E}">
        <p14:creationId xmlns:p14="http://schemas.microsoft.com/office/powerpoint/2010/main" val="25601964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A8126F-0FD3-47C8-A268-70CF4036EE7E}" type="slidenum">
              <a:rPr lang="en-US" smtClean="0"/>
              <a:t>28</a:t>
            </a:fld>
            <a:endParaRPr lang="en-US"/>
          </a:p>
        </p:txBody>
      </p:sp>
    </p:spTree>
    <p:extLst>
      <p:ext uri="{BB962C8B-B14F-4D97-AF65-F5344CB8AC3E}">
        <p14:creationId xmlns:p14="http://schemas.microsoft.com/office/powerpoint/2010/main" val="36129267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A8126F-0FD3-47C8-A268-70CF4036EE7E}" type="slidenum">
              <a:rPr lang="en-US" smtClean="0"/>
              <a:t>29</a:t>
            </a:fld>
            <a:endParaRPr lang="en-US"/>
          </a:p>
        </p:txBody>
      </p:sp>
    </p:spTree>
    <p:extLst>
      <p:ext uri="{BB962C8B-B14F-4D97-AF65-F5344CB8AC3E}">
        <p14:creationId xmlns:p14="http://schemas.microsoft.com/office/powerpoint/2010/main" val="29458841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A8126F-0FD3-47C8-A268-70CF4036EE7E}" type="slidenum">
              <a:rPr lang="en-US" smtClean="0"/>
              <a:t>30</a:t>
            </a:fld>
            <a:endParaRPr lang="en-US"/>
          </a:p>
        </p:txBody>
      </p:sp>
    </p:spTree>
    <p:extLst>
      <p:ext uri="{BB962C8B-B14F-4D97-AF65-F5344CB8AC3E}">
        <p14:creationId xmlns:p14="http://schemas.microsoft.com/office/powerpoint/2010/main" val="16423173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r>
              <a:rPr lang="en-US" dirty="0" smtClean="0"/>
              <a:t>1x + 3x + 5x = 180</a:t>
            </a:r>
          </a:p>
          <a:p>
            <a:r>
              <a:rPr lang="en-US" dirty="0" smtClean="0"/>
              <a:t>9x = 180</a:t>
            </a:r>
          </a:p>
          <a:p>
            <a:r>
              <a:rPr lang="en-US" dirty="0" smtClean="0"/>
              <a:t>x = 20</a:t>
            </a:r>
          </a:p>
          <a:p>
            <a:r>
              <a:rPr lang="en-US" dirty="0" smtClean="0"/>
              <a:t>Angles</a:t>
            </a:r>
            <a:r>
              <a:rPr lang="en-US" baseline="0" dirty="0" smtClean="0"/>
              <a:t> are 20, 60, 100</a:t>
            </a:r>
            <a:endParaRPr lang="en-US" dirty="0"/>
          </a:p>
        </p:txBody>
      </p:sp>
      <p:sp>
        <p:nvSpPr>
          <p:cNvPr id="4" name="Slide Number Placeholder 3"/>
          <p:cNvSpPr>
            <a:spLocks noGrp="1"/>
          </p:cNvSpPr>
          <p:nvPr>
            <p:ph type="sldNum" sz="quarter" idx="10"/>
          </p:nvPr>
        </p:nvSpPr>
        <p:spPr/>
        <p:txBody>
          <a:bodyPr/>
          <a:lstStyle/>
          <a:p>
            <a:fld id="{3EA8126F-0FD3-47C8-A268-70CF4036EE7E}" type="slidenum">
              <a:rPr lang="en-US" smtClean="0"/>
              <a:t>4</a:t>
            </a:fld>
            <a:endParaRPr lang="en-US"/>
          </a:p>
        </p:txBody>
      </p:sp>
    </p:spTree>
    <p:extLst>
      <p:ext uri="{BB962C8B-B14F-4D97-AF65-F5344CB8AC3E}">
        <p14:creationId xmlns:p14="http://schemas.microsoft.com/office/powerpoint/2010/main" val="178292261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674693-6E70-4FDA-A98A-68543D5B2C5B}" type="slidenum">
              <a:rPr lang="en-US"/>
              <a:pPr/>
              <a:t>31</a:t>
            </a:fld>
            <a:endParaRPr lang="en-US"/>
          </a:p>
        </p:txBody>
      </p:sp>
      <p:sp>
        <p:nvSpPr>
          <p:cNvPr id="33794" name="Rectangle 2"/>
          <p:cNvSpPr>
            <a:spLocks noGrp="1" noRot="1" noChangeAspect="1" noChangeArrowheads="1" noTextEdit="1"/>
          </p:cNvSpPr>
          <p:nvPr>
            <p:ph type="sldImg"/>
          </p:nvPr>
        </p:nvSpPr>
        <p:spPr>
          <a:xfrm>
            <a:off x="685800" y="685800"/>
            <a:ext cx="5486400" cy="3429000"/>
          </a:xfrm>
          <a:ln/>
        </p:spPr>
      </p:sp>
      <p:sp>
        <p:nvSpPr>
          <p:cNvPr id="33795" name="Rectangle 3"/>
          <p:cNvSpPr>
            <a:spLocks noGrp="1" noChangeArrowheads="1"/>
          </p:cNvSpPr>
          <p:nvPr>
            <p:ph type="body" idx="1"/>
          </p:nvPr>
        </p:nvSpPr>
        <p:spPr/>
        <p:txBody>
          <a:bodyPr/>
          <a:lstStyle/>
          <a:p>
            <a:pPr lvl="2"/>
            <a:r>
              <a:rPr lang="en-US" dirty="0"/>
              <a:t>ANS:  </a:t>
            </a:r>
            <a:r>
              <a:rPr lang="en-US" dirty="0" smtClean="0"/>
              <a:t>TR </a:t>
            </a:r>
            <a:r>
              <a:rPr lang="en-US" dirty="0"/>
              <a:t>= 10 – 2 = 8, </a:t>
            </a:r>
            <a:r>
              <a:rPr lang="en-US" dirty="0" smtClean="0"/>
              <a:t>US </a:t>
            </a:r>
            <a:r>
              <a:rPr lang="en-US" dirty="0"/>
              <a:t>= 12 – 6 = 6</a:t>
            </a:r>
          </a:p>
          <a:p>
            <a:pPr lvl="3"/>
            <a:r>
              <a:rPr lang="en-US" dirty="0" smtClean="0"/>
              <a:t>TR/QT </a:t>
            </a:r>
            <a:r>
              <a:rPr lang="en-US" dirty="0"/>
              <a:t>= </a:t>
            </a:r>
            <a:r>
              <a:rPr lang="en-US" dirty="0" smtClean="0"/>
              <a:t>RU/US </a:t>
            </a:r>
            <a:r>
              <a:rPr lang="en-US" dirty="0">
                <a:sym typeface="Wingdings" pitchFamily="2" charset="2"/>
              </a:rPr>
              <a:t></a:t>
            </a:r>
            <a:r>
              <a:rPr lang="en-US" dirty="0"/>
              <a:t> 8/2 = 6/6 </a:t>
            </a:r>
            <a:r>
              <a:rPr lang="en-US" dirty="0">
                <a:sym typeface="Wingdings" pitchFamily="2" charset="2"/>
              </a:rPr>
              <a:t></a:t>
            </a:r>
            <a:r>
              <a:rPr lang="en-US" dirty="0"/>
              <a:t> 4 = 1  False, not parallel</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94E44B-FE8F-4181-AD11-B5E5B46E57ED}" type="slidenum">
              <a:rPr lang="en-US"/>
              <a:pPr/>
              <a:t>32</a:t>
            </a:fld>
            <a:endParaRPr lang="en-US"/>
          </a:p>
        </p:txBody>
      </p:sp>
      <p:sp>
        <p:nvSpPr>
          <p:cNvPr id="37890" name="Rectangle 2"/>
          <p:cNvSpPr>
            <a:spLocks noGrp="1" noRot="1" noChangeAspect="1" noChangeArrowheads="1" noTextEdit="1"/>
          </p:cNvSpPr>
          <p:nvPr>
            <p:ph type="sldImg"/>
          </p:nvPr>
        </p:nvSpPr>
        <p:spPr>
          <a:xfrm>
            <a:off x="685800" y="685800"/>
            <a:ext cx="5486400" cy="3429000"/>
          </a:xfrm>
          <a:ln/>
        </p:spPr>
      </p:sp>
      <p:sp>
        <p:nvSpPr>
          <p:cNvPr id="37891" name="Rectangle 3"/>
          <p:cNvSpPr>
            <a:spLocks noGrp="1" noChangeArrowheads="1"/>
          </p:cNvSpPr>
          <p:nvPr>
            <p:ph type="body" idx="1"/>
          </p:nvPr>
        </p:nvSpPr>
        <p:spPr/>
        <p:txBody>
          <a:bodyPr/>
          <a:lstStyle/>
          <a:p>
            <a:r>
              <a:rPr lang="en-US"/>
              <a:t>ANS:  10/5 = e/15 </a:t>
            </a:r>
            <a:r>
              <a:rPr lang="en-US">
                <a:sym typeface="Wingdings" pitchFamily="2" charset="2"/>
              </a:rPr>
              <a:t></a:t>
            </a:r>
            <a:r>
              <a:rPr lang="en-US"/>
              <a:t> 5e = 150 </a:t>
            </a:r>
            <a:r>
              <a:rPr lang="en-US">
                <a:sym typeface="Wingdings" pitchFamily="2" charset="2"/>
              </a:rPr>
              <a:t></a:t>
            </a:r>
            <a:r>
              <a:rPr lang="en-US"/>
              <a:t> e = 30</a:t>
            </a:r>
          </a:p>
          <a:p>
            <a:pPr lvl="3"/>
            <a:r>
              <a:rPr lang="en-US"/>
              <a:t>10/5 = d/20 </a:t>
            </a:r>
            <a:r>
              <a:rPr lang="en-US">
                <a:sym typeface="Wingdings" pitchFamily="2" charset="2"/>
              </a:rPr>
              <a:t></a:t>
            </a:r>
            <a:r>
              <a:rPr lang="en-US"/>
              <a:t> 2 = d/20 </a:t>
            </a:r>
            <a:r>
              <a:rPr lang="en-US">
                <a:sym typeface="Wingdings" pitchFamily="2" charset="2"/>
              </a:rPr>
              <a:t></a:t>
            </a:r>
            <a:r>
              <a:rPr lang="en-US"/>
              <a:t> d = 40</a:t>
            </a:r>
          </a:p>
          <a:p>
            <a:pPr lvl="3"/>
            <a:r>
              <a:rPr lang="en-US"/>
              <a:t>10/5 = c/40 </a:t>
            </a:r>
            <a:r>
              <a:rPr lang="en-US">
                <a:sym typeface="Wingdings" pitchFamily="2" charset="2"/>
              </a:rPr>
              <a:t></a:t>
            </a:r>
            <a:r>
              <a:rPr lang="en-US"/>
              <a:t> 2 = c/40 </a:t>
            </a:r>
            <a:r>
              <a:rPr lang="en-US">
                <a:sym typeface="Wingdings" pitchFamily="2" charset="2"/>
              </a:rPr>
              <a:t></a:t>
            </a:r>
            <a:r>
              <a:rPr lang="en-US"/>
              <a:t>c = 80</a:t>
            </a:r>
          </a:p>
          <a:p>
            <a:pPr lvl="3"/>
            <a:r>
              <a:rPr lang="en-US"/>
              <a:t>10/5 = b/35 </a:t>
            </a:r>
            <a:r>
              <a:rPr lang="en-US">
                <a:sym typeface="Wingdings" pitchFamily="2" charset="2"/>
              </a:rPr>
              <a:t></a:t>
            </a:r>
            <a:r>
              <a:rPr lang="en-US"/>
              <a:t> 2 = b/35 </a:t>
            </a:r>
            <a:r>
              <a:rPr lang="en-US">
                <a:sym typeface="Wingdings" pitchFamily="2" charset="2"/>
              </a:rPr>
              <a:t></a:t>
            </a:r>
            <a:r>
              <a:rPr lang="en-US"/>
              <a:t> b = 70</a:t>
            </a:r>
          </a:p>
          <a:p>
            <a:pPr lvl="3"/>
            <a:r>
              <a:rPr lang="en-US"/>
              <a:t>a = 80</a:t>
            </a:r>
          </a:p>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52F840-2CE1-432E-BC75-A317792D51F5}" type="slidenum">
              <a:rPr lang="en-US"/>
              <a:pPr/>
              <a:t>33</a:t>
            </a:fld>
            <a:endParaRPr lang="en-US"/>
          </a:p>
        </p:txBody>
      </p:sp>
      <p:sp>
        <p:nvSpPr>
          <p:cNvPr id="46082" name="Rectangle 2"/>
          <p:cNvSpPr>
            <a:spLocks noGrp="1" noRot="1" noChangeAspect="1" noChangeArrowheads="1" noTextEdit="1"/>
          </p:cNvSpPr>
          <p:nvPr>
            <p:ph type="sldImg"/>
          </p:nvPr>
        </p:nvSpPr>
        <p:spPr>
          <a:xfrm>
            <a:off x="685800" y="685800"/>
            <a:ext cx="5486400" cy="3429000"/>
          </a:xfrm>
          <a:ln/>
        </p:spPr>
      </p:sp>
      <p:sp>
        <p:nvSpPr>
          <p:cNvPr id="46083" name="Rectangle 3"/>
          <p:cNvSpPr>
            <a:spLocks noGrp="1" noChangeArrowheads="1"/>
          </p:cNvSpPr>
          <p:nvPr>
            <p:ph type="body" idx="1"/>
          </p:nvPr>
        </p:nvSpPr>
        <p:spPr/>
        <p:txBody>
          <a:bodyPr/>
          <a:lstStyle/>
          <a:p>
            <a:r>
              <a:rPr lang="en-US"/>
              <a:t>10 / x = 12 / (18 – x) </a:t>
            </a:r>
            <a:r>
              <a:rPr lang="en-US">
                <a:sym typeface="Wingdings" pitchFamily="2" charset="2"/>
              </a:rPr>
              <a:t> 10 (18 – x) = 12x  180 – 10x = 12x  180 = 22x  x = 180/22 = 8.18</a:t>
            </a:r>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A8126F-0FD3-47C8-A268-70CF4036EE7E}" type="slidenum">
              <a:rPr lang="en-US" smtClean="0"/>
              <a:t>34</a:t>
            </a:fld>
            <a:endParaRPr lang="en-US"/>
          </a:p>
        </p:txBody>
      </p:sp>
    </p:spTree>
    <p:extLst>
      <p:ext uri="{BB962C8B-B14F-4D97-AF65-F5344CB8AC3E}">
        <p14:creationId xmlns:p14="http://schemas.microsoft.com/office/powerpoint/2010/main" val="28930899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A8126F-0FD3-47C8-A268-70CF4036EE7E}" type="slidenum">
              <a:rPr lang="en-US" smtClean="0"/>
              <a:t>35</a:t>
            </a:fld>
            <a:endParaRPr lang="en-US"/>
          </a:p>
        </p:txBody>
      </p:sp>
    </p:spTree>
    <p:extLst>
      <p:ext uri="{BB962C8B-B14F-4D97-AF65-F5344CB8AC3E}">
        <p14:creationId xmlns:p14="http://schemas.microsoft.com/office/powerpoint/2010/main" val="29758058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A8126F-0FD3-47C8-A268-70CF4036EE7E}" type="slidenum">
              <a:rPr lang="en-US" smtClean="0"/>
              <a:t>36</a:t>
            </a:fld>
            <a:endParaRPr lang="en-US"/>
          </a:p>
        </p:txBody>
      </p:sp>
    </p:spTree>
    <p:extLst>
      <p:ext uri="{BB962C8B-B14F-4D97-AF65-F5344CB8AC3E}">
        <p14:creationId xmlns:p14="http://schemas.microsoft.com/office/powerpoint/2010/main" val="274734134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r>
              <a:rPr lang="en-US" dirty="0" smtClean="0"/>
              <a:t>(x, y) </a:t>
            </a:r>
            <a:r>
              <a:rPr lang="en-US" dirty="0" smtClean="0">
                <a:sym typeface="Wingdings" pitchFamily="2" charset="2"/>
              </a:rPr>
              <a:t> (4x, 4y)</a:t>
            </a:r>
          </a:p>
          <a:p>
            <a:r>
              <a:rPr lang="en-US" dirty="0" smtClean="0">
                <a:sym typeface="Wingdings" pitchFamily="2" charset="2"/>
              </a:rPr>
              <a:t>L(-8,</a:t>
            </a:r>
            <a:r>
              <a:rPr lang="en-US" baseline="0" dirty="0" smtClean="0">
                <a:sym typeface="Wingdings" pitchFamily="2" charset="2"/>
              </a:rPr>
              <a:t> -4), M(-4, 0), N(0, -4)</a:t>
            </a:r>
            <a:endParaRPr lang="en-US" dirty="0"/>
          </a:p>
        </p:txBody>
      </p:sp>
      <p:sp>
        <p:nvSpPr>
          <p:cNvPr id="4" name="Slide Number Placeholder 3"/>
          <p:cNvSpPr>
            <a:spLocks noGrp="1"/>
          </p:cNvSpPr>
          <p:nvPr>
            <p:ph type="sldNum" sz="quarter" idx="10"/>
          </p:nvPr>
        </p:nvSpPr>
        <p:spPr/>
        <p:txBody>
          <a:bodyPr/>
          <a:lstStyle/>
          <a:p>
            <a:fld id="{3EA8126F-0FD3-47C8-A268-70CF4036EE7E}" type="slidenum">
              <a:rPr lang="en-US" smtClean="0"/>
              <a:t>37</a:t>
            </a:fld>
            <a:endParaRPr lang="en-US"/>
          </a:p>
        </p:txBody>
      </p:sp>
    </p:spTree>
    <p:extLst>
      <p:ext uri="{BB962C8B-B14F-4D97-AF65-F5344CB8AC3E}">
        <p14:creationId xmlns:p14="http://schemas.microsoft.com/office/powerpoint/2010/main" val="39258309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r>
              <a:rPr lang="en-US" dirty="0" smtClean="0"/>
              <a:t>(x, y) </a:t>
            </a:r>
            <a:r>
              <a:rPr lang="en-US" dirty="0" smtClean="0">
                <a:sym typeface="Wingdings" pitchFamily="2" charset="2"/>
              </a:rPr>
              <a:t> (</a:t>
            </a:r>
            <a:r>
              <a:rPr lang="en-US" dirty="0" err="1" smtClean="0">
                <a:sym typeface="Wingdings" pitchFamily="2" charset="2"/>
              </a:rPr>
              <a:t>kx</a:t>
            </a:r>
            <a:r>
              <a:rPr lang="en-US" dirty="0" smtClean="0">
                <a:sym typeface="Wingdings" pitchFamily="2" charset="2"/>
              </a:rPr>
              <a:t>, </a:t>
            </a:r>
            <a:r>
              <a:rPr lang="en-US" dirty="0" err="1" smtClean="0">
                <a:sym typeface="Wingdings" pitchFamily="2" charset="2"/>
              </a:rPr>
              <a:t>ky</a:t>
            </a:r>
            <a:r>
              <a:rPr lang="en-US" dirty="0" smtClean="0">
                <a:sym typeface="Wingdings" pitchFamily="2" charset="2"/>
              </a:rPr>
              <a:t>)</a:t>
            </a:r>
          </a:p>
          <a:p>
            <a:endParaRPr lang="en-US" dirty="0" smtClean="0">
              <a:sym typeface="Wingdings" pitchFamily="2" charset="2"/>
            </a:endParaRPr>
          </a:p>
          <a:p>
            <a:r>
              <a:rPr lang="en-US" dirty="0" smtClean="0">
                <a:sym typeface="Wingdings" pitchFamily="2" charset="2"/>
              </a:rPr>
              <a:t>If x and y are 0, then </a:t>
            </a:r>
            <a:r>
              <a:rPr lang="en-US" dirty="0" err="1" smtClean="0">
                <a:sym typeface="Wingdings" pitchFamily="2" charset="2"/>
              </a:rPr>
              <a:t>kx</a:t>
            </a:r>
            <a:r>
              <a:rPr lang="en-US" dirty="0" smtClean="0">
                <a:sym typeface="Wingdings" pitchFamily="2" charset="2"/>
              </a:rPr>
              <a:t> and </a:t>
            </a:r>
            <a:r>
              <a:rPr lang="en-US" dirty="0" err="1" smtClean="0">
                <a:sym typeface="Wingdings" pitchFamily="2" charset="2"/>
              </a:rPr>
              <a:t>ky</a:t>
            </a:r>
            <a:r>
              <a:rPr lang="en-US" baseline="0" dirty="0" smtClean="0">
                <a:sym typeface="Wingdings" pitchFamily="2" charset="2"/>
              </a:rPr>
              <a:t> are 0.</a:t>
            </a:r>
            <a:endParaRPr lang="en-US" dirty="0"/>
          </a:p>
        </p:txBody>
      </p:sp>
      <p:sp>
        <p:nvSpPr>
          <p:cNvPr id="4" name="Slide Number Placeholder 3"/>
          <p:cNvSpPr>
            <a:spLocks noGrp="1"/>
          </p:cNvSpPr>
          <p:nvPr>
            <p:ph type="sldNum" sz="quarter" idx="10"/>
          </p:nvPr>
        </p:nvSpPr>
        <p:spPr/>
        <p:txBody>
          <a:bodyPr/>
          <a:lstStyle/>
          <a:p>
            <a:fld id="{3EA8126F-0FD3-47C8-A268-70CF4036EE7E}" type="slidenum">
              <a:rPr lang="en-US" smtClean="0"/>
              <a:t>38</a:t>
            </a:fld>
            <a:endParaRPr lang="en-US"/>
          </a:p>
        </p:txBody>
      </p:sp>
    </p:spTree>
    <p:extLst>
      <p:ext uri="{BB962C8B-B14F-4D97-AF65-F5344CB8AC3E}">
        <p14:creationId xmlns:p14="http://schemas.microsoft.com/office/powerpoint/2010/main" val="25694340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A8126F-0FD3-47C8-A268-70CF4036EE7E}" type="slidenum">
              <a:rPr lang="en-US" smtClean="0"/>
              <a:t>39</a:t>
            </a:fld>
            <a:endParaRPr lang="en-US"/>
          </a:p>
        </p:txBody>
      </p:sp>
    </p:spTree>
    <p:extLst>
      <p:ext uri="{BB962C8B-B14F-4D97-AF65-F5344CB8AC3E}">
        <p14:creationId xmlns:p14="http://schemas.microsoft.com/office/powerpoint/2010/main" val="224112821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A8126F-0FD3-47C8-A268-70CF4036EE7E}" type="slidenum">
              <a:rPr lang="en-US" smtClean="0"/>
              <a:t>40</a:t>
            </a:fld>
            <a:endParaRPr lang="en-US"/>
          </a:p>
        </p:txBody>
      </p:sp>
    </p:spTree>
    <p:extLst>
      <p:ext uri="{BB962C8B-B14F-4D97-AF65-F5344CB8AC3E}">
        <p14:creationId xmlns:p14="http://schemas.microsoft.com/office/powerpoint/2010/main" val="33415299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A8126F-0FD3-47C8-A268-70CF4036EE7E}" type="slidenum">
              <a:rPr lang="en-US" smtClean="0"/>
              <a:t>5</a:t>
            </a:fld>
            <a:endParaRPr lang="en-US"/>
          </a:p>
        </p:txBody>
      </p:sp>
    </p:spTree>
    <p:extLst>
      <p:ext uri="{BB962C8B-B14F-4D97-AF65-F5344CB8AC3E}">
        <p14:creationId xmlns:p14="http://schemas.microsoft.com/office/powerpoint/2010/main" val="786650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a:rPr>
                          </m:ctrlPr>
                        </m:fPr>
                        <m:num>
                          <m:r>
                            <a:rPr lang="en-US" b="0" i="1" smtClean="0">
                              <a:latin typeface="Cambria Math"/>
                            </a:rPr>
                            <m:t>𝑥</m:t>
                          </m:r>
                          <m:r>
                            <a:rPr lang="en-US" b="0" i="1" smtClean="0">
                              <a:latin typeface="Cambria Math"/>
                            </a:rPr>
                            <m:t>−2</m:t>
                          </m:r>
                        </m:num>
                        <m:den>
                          <m:r>
                            <a:rPr lang="en-US" b="0" i="1" smtClean="0">
                              <a:latin typeface="Cambria Math"/>
                            </a:rPr>
                            <m:t>𝑥</m:t>
                          </m:r>
                        </m:den>
                      </m:f>
                      <m:r>
                        <a:rPr lang="en-US" b="0" i="1" smtClean="0">
                          <a:latin typeface="Cambria Math"/>
                        </a:rPr>
                        <m:t>=</m:t>
                      </m:r>
                      <m:f>
                        <m:fPr>
                          <m:ctrlPr>
                            <a:rPr lang="en-US" b="0" i="1" smtClean="0">
                              <a:latin typeface="Cambria Math"/>
                            </a:rPr>
                          </m:ctrlPr>
                        </m:fPr>
                        <m:num>
                          <m:r>
                            <a:rPr lang="en-US" b="0" i="1" smtClean="0">
                              <a:latin typeface="Cambria Math"/>
                            </a:rPr>
                            <m:t>3</m:t>
                          </m:r>
                        </m:num>
                        <m:den>
                          <m:r>
                            <a:rPr lang="en-US" b="0" i="1" smtClean="0">
                              <a:latin typeface="Cambria Math"/>
                            </a:rPr>
                            <m:t>8</m:t>
                          </m:r>
                        </m:den>
                      </m:f>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8</m:t>
                      </m:r>
                      <m:d>
                        <m:dPr>
                          <m:ctrlPr>
                            <a:rPr lang="en-US" b="0" i="1" smtClean="0">
                              <a:latin typeface="Cambria Math"/>
                            </a:rPr>
                          </m:ctrlPr>
                        </m:dPr>
                        <m:e>
                          <m:r>
                            <a:rPr lang="en-US" b="0" i="1" smtClean="0">
                              <a:latin typeface="Cambria Math"/>
                            </a:rPr>
                            <m:t>𝑥</m:t>
                          </m:r>
                          <m:r>
                            <a:rPr lang="en-US" b="0" i="1" smtClean="0">
                              <a:latin typeface="Cambria Math"/>
                            </a:rPr>
                            <m:t>−2</m:t>
                          </m:r>
                        </m:e>
                      </m:d>
                      <m:r>
                        <a:rPr lang="en-US" b="0" i="1" smtClean="0">
                          <a:latin typeface="Cambria Math"/>
                        </a:rPr>
                        <m:t>=3</m:t>
                      </m:r>
                      <m:r>
                        <a:rPr lang="en-US" b="0" i="1" smtClean="0">
                          <a:latin typeface="Cambria Math"/>
                        </a:rPr>
                        <m:t>𝑥</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8</m:t>
                      </m:r>
                      <m:r>
                        <a:rPr lang="en-US" b="0" i="1" smtClean="0">
                          <a:latin typeface="Cambria Math"/>
                        </a:rPr>
                        <m:t>𝑥</m:t>
                      </m:r>
                      <m:r>
                        <a:rPr lang="en-US" b="0" i="1" smtClean="0">
                          <a:latin typeface="Cambria Math"/>
                        </a:rPr>
                        <m:t>−16=3</m:t>
                      </m:r>
                      <m:r>
                        <a:rPr lang="en-US" b="0" i="1" smtClean="0">
                          <a:latin typeface="Cambria Math"/>
                        </a:rPr>
                        <m:t>𝑥</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5</m:t>
                      </m:r>
                      <m:r>
                        <a:rPr lang="en-US" b="0" i="1" smtClean="0">
                          <a:latin typeface="Cambria Math"/>
                        </a:rPr>
                        <m:t>𝑥</m:t>
                      </m:r>
                      <m:r>
                        <a:rPr lang="en-US" b="0" i="1" smtClean="0">
                          <a:latin typeface="Cambria Math"/>
                        </a:rPr>
                        <m:t>=16</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𝑥</m:t>
                      </m:r>
                      <m:r>
                        <a:rPr lang="en-US" b="0" i="1" smtClean="0">
                          <a:latin typeface="Cambria Math"/>
                        </a:rPr>
                        <m:t>=</m:t>
                      </m:r>
                      <m:f>
                        <m:fPr>
                          <m:ctrlPr>
                            <a:rPr lang="en-US" b="0" i="1" smtClean="0">
                              <a:latin typeface="Cambria Math"/>
                            </a:rPr>
                          </m:ctrlPr>
                        </m:fPr>
                        <m:num>
                          <m:r>
                            <a:rPr lang="en-US" b="0" i="1" smtClean="0">
                              <a:latin typeface="Cambria Math"/>
                            </a:rPr>
                            <m:t>16</m:t>
                          </m:r>
                        </m:num>
                        <m:den>
                          <m:r>
                            <a:rPr lang="en-US" b="0" i="1" smtClean="0">
                              <a:latin typeface="Cambria Math"/>
                            </a:rPr>
                            <m:t>5</m:t>
                          </m:r>
                        </m:den>
                      </m:f>
                    </m:oMath>
                  </m:oMathPara>
                </a14:m>
                <a:endParaRPr lang="en-US" dirty="0"/>
              </a:p>
            </p:txBody>
          </p:sp>
        </mc:Choice>
        <mc:Fallback xmlns="">
          <p:sp>
            <p:nvSpPr>
              <p:cNvPr id="3" name="Notes Placeholder 2"/>
              <p:cNvSpPr>
                <a:spLocks noGrp="1"/>
              </p:cNvSpPr>
              <p:nvPr>
                <p:ph type="body" idx="1"/>
              </p:nvPr>
            </p:nvSpPr>
            <p:spPr/>
            <p:txBody>
              <a:bodyPr/>
              <a:lstStyle/>
              <a:p>
                <a:r>
                  <a:rPr lang="en-US" b="0" i="0" smtClean="0">
                    <a:latin typeface="Cambria Math"/>
                  </a:rPr>
                  <a:t>(𝑥−2)/𝑥=3/8</a:t>
                </a:r>
                <a:endParaRPr lang="en-US" b="0" dirty="0" smtClean="0"/>
              </a:p>
              <a:p>
                <a:r>
                  <a:rPr lang="en-US" b="0" i="0" smtClean="0">
                    <a:latin typeface="Cambria Math"/>
                  </a:rPr>
                  <a:t>8(𝑥−2)=3𝑥</a:t>
                </a:r>
                <a:endParaRPr lang="en-US" b="0" dirty="0" smtClean="0"/>
              </a:p>
              <a:p>
                <a:r>
                  <a:rPr lang="en-US" b="0" i="0" smtClean="0">
                    <a:latin typeface="Cambria Math"/>
                  </a:rPr>
                  <a:t>8𝑥−16=3𝑥</a:t>
                </a:r>
                <a:endParaRPr lang="en-US" b="0" dirty="0" smtClean="0"/>
              </a:p>
              <a:p>
                <a:r>
                  <a:rPr lang="en-US" b="0" i="0" smtClean="0">
                    <a:latin typeface="Cambria Math"/>
                  </a:rPr>
                  <a:t>5𝑥=16</a:t>
                </a:r>
                <a:endParaRPr lang="en-US" b="0" dirty="0" smtClean="0"/>
              </a:p>
              <a:p>
                <a:r>
                  <a:rPr lang="en-US" b="0" i="0" smtClean="0">
                    <a:latin typeface="Cambria Math"/>
                  </a:rPr>
                  <a:t>𝑥=16/5</a:t>
                </a:r>
                <a:endParaRPr lang="en-US" dirty="0"/>
              </a:p>
            </p:txBody>
          </p:sp>
        </mc:Fallback>
      </mc:AlternateContent>
      <p:sp>
        <p:nvSpPr>
          <p:cNvPr id="4" name="Slide Number Placeholder 3"/>
          <p:cNvSpPr>
            <a:spLocks noGrp="1"/>
          </p:cNvSpPr>
          <p:nvPr>
            <p:ph type="sldNum" sz="quarter" idx="10"/>
          </p:nvPr>
        </p:nvSpPr>
        <p:spPr/>
        <p:txBody>
          <a:bodyPr/>
          <a:lstStyle/>
          <a:p>
            <a:fld id="{3EA8126F-0FD3-47C8-A268-70CF4036EE7E}" type="slidenum">
              <a:rPr lang="en-US" smtClean="0"/>
              <a:t>6</a:t>
            </a:fld>
            <a:endParaRPr lang="en-US"/>
          </a:p>
        </p:txBody>
      </p:sp>
    </p:spTree>
    <p:extLst>
      <p:ext uri="{BB962C8B-B14F-4D97-AF65-F5344CB8AC3E}">
        <p14:creationId xmlns:p14="http://schemas.microsoft.com/office/powerpoint/2010/main" val="29540418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𝑥</m:t>
                      </m:r>
                      <m:r>
                        <a:rPr lang="en-US" b="0" i="1" smtClean="0">
                          <a:latin typeface="Cambria Math"/>
                        </a:rPr>
                        <m:t>=</m:t>
                      </m:r>
                      <m:rad>
                        <m:radPr>
                          <m:degHide m:val="on"/>
                          <m:ctrlPr>
                            <a:rPr lang="en-US" b="0" i="1" smtClean="0">
                              <a:latin typeface="Cambria Math"/>
                            </a:rPr>
                          </m:ctrlPr>
                        </m:radPr>
                        <m:deg/>
                        <m:e>
                          <m:r>
                            <a:rPr lang="en-US" b="0" i="1" smtClean="0">
                              <a:latin typeface="Cambria Math"/>
                            </a:rPr>
                            <m:t>18⋅54</m:t>
                          </m:r>
                        </m:e>
                      </m:rad>
                    </m:oMath>
                  </m:oMathPara>
                </a14:m>
                <a:endParaRPr lang="en-US"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𝑥</m:t>
                      </m:r>
                      <m:r>
                        <a:rPr lang="en-US" b="0" i="1" smtClean="0">
                          <a:latin typeface="Cambria Math"/>
                        </a:rPr>
                        <m:t>=</m:t>
                      </m:r>
                      <m:rad>
                        <m:radPr>
                          <m:degHide m:val="on"/>
                          <m:ctrlPr>
                            <a:rPr lang="en-US" b="0" i="1" smtClean="0">
                              <a:latin typeface="Cambria Math"/>
                            </a:rPr>
                          </m:ctrlPr>
                        </m:radPr>
                        <m:deg/>
                        <m:e>
                          <m:r>
                            <a:rPr lang="en-US" b="0" i="1" smtClean="0">
                              <a:latin typeface="Cambria Math"/>
                            </a:rPr>
                            <m:t>972</m:t>
                          </m:r>
                        </m:e>
                      </m:rad>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𝑥</m:t>
                      </m:r>
                      <m:r>
                        <a:rPr lang="en-US" b="0" i="1" smtClean="0">
                          <a:latin typeface="Cambria Math"/>
                        </a:rPr>
                        <m:t>=31.18</m:t>
                      </m:r>
                    </m:oMath>
                  </m:oMathPara>
                </a14:m>
                <a:endParaRPr lang="en-US" dirty="0"/>
              </a:p>
            </p:txBody>
          </p:sp>
        </mc:Choice>
        <mc:Fallback xmlns="">
          <p:sp>
            <p:nvSpPr>
              <p:cNvPr id="3" name="Notes Placeholder 2"/>
              <p:cNvSpPr>
                <a:spLocks noGrp="1"/>
              </p:cNvSpPr>
              <p:nvPr>
                <p:ph type="body" idx="1"/>
              </p:nvPr>
            </p:nvSpPr>
            <p:spPr/>
            <p:txBody>
              <a:bodyPr/>
              <a:lstStyle/>
              <a:p>
                <a:r>
                  <a:rPr lang="en-US" b="0" i="0" smtClean="0">
                    <a:latin typeface="Cambria Math"/>
                  </a:rPr>
                  <a:t>𝑥=√(18⋅54)</a:t>
                </a:r>
                <a:endParaRPr lang="en-US" dirty="0" smtClean="0"/>
              </a:p>
              <a:p>
                <a:r>
                  <a:rPr lang="en-US" b="0" i="0" smtClean="0">
                    <a:latin typeface="Cambria Math"/>
                  </a:rPr>
                  <a:t>𝑥=√972</a:t>
                </a:r>
                <a:endParaRPr lang="en-US" b="0" dirty="0" smtClean="0"/>
              </a:p>
              <a:p>
                <a:r>
                  <a:rPr lang="en-US" b="0" i="0" smtClean="0">
                    <a:latin typeface="Cambria Math"/>
                  </a:rPr>
                  <a:t>𝑥=31.18</a:t>
                </a:r>
                <a:endParaRPr lang="en-US" dirty="0"/>
              </a:p>
            </p:txBody>
          </p:sp>
        </mc:Fallback>
      </mc:AlternateContent>
      <p:sp>
        <p:nvSpPr>
          <p:cNvPr id="4" name="Slide Number Placeholder 3"/>
          <p:cNvSpPr>
            <a:spLocks noGrp="1"/>
          </p:cNvSpPr>
          <p:nvPr>
            <p:ph type="sldNum" sz="quarter" idx="10"/>
          </p:nvPr>
        </p:nvSpPr>
        <p:spPr/>
        <p:txBody>
          <a:bodyPr/>
          <a:lstStyle/>
          <a:p>
            <a:fld id="{3EA8126F-0FD3-47C8-A268-70CF4036EE7E}" type="slidenum">
              <a:rPr lang="en-US" smtClean="0"/>
              <a:t>7</a:t>
            </a:fld>
            <a:endParaRPr lang="en-US"/>
          </a:p>
        </p:txBody>
      </p:sp>
    </p:spTree>
    <p:extLst>
      <p:ext uri="{BB962C8B-B14F-4D97-AF65-F5344CB8AC3E}">
        <p14:creationId xmlns:p14="http://schemas.microsoft.com/office/powerpoint/2010/main" val="20906731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A8126F-0FD3-47C8-A268-70CF4036EE7E}" type="slidenum">
              <a:rPr lang="en-US" smtClean="0"/>
              <a:t>8</a:t>
            </a:fld>
            <a:endParaRPr lang="en-US"/>
          </a:p>
        </p:txBody>
      </p:sp>
    </p:spTree>
    <p:extLst>
      <p:ext uri="{BB962C8B-B14F-4D97-AF65-F5344CB8AC3E}">
        <p14:creationId xmlns:p14="http://schemas.microsoft.com/office/powerpoint/2010/main" val="1017188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A8126F-0FD3-47C8-A268-70CF4036EE7E}" type="slidenum">
              <a:rPr lang="en-US" smtClean="0"/>
              <a:t>9</a:t>
            </a:fld>
            <a:endParaRPr lang="en-US"/>
          </a:p>
        </p:txBody>
      </p:sp>
    </p:spTree>
    <p:extLst>
      <p:ext uri="{BB962C8B-B14F-4D97-AF65-F5344CB8AC3E}">
        <p14:creationId xmlns:p14="http://schemas.microsoft.com/office/powerpoint/2010/main" val="34342863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a:rPr>
                          </m:ctrlPr>
                        </m:fPr>
                        <m:num>
                          <m:r>
                            <a:rPr lang="en-US" b="0" i="1" smtClean="0">
                              <a:latin typeface="Cambria Math"/>
                            </a:rPr>
                            <m:t>𝑀𝑁</m:t>
                          </m:r>
                        </m:num>
                        <m:den>
                          <m:r>
                            <a:rPr lang="en-US" b="0" i="1" smtClean="0">
                              <a:latin typeface="Cambria Math"/>
                            </a:rPr>
                            <m:t>𝑅𝑆</m:t>
                          </m:r>
                        </m:den>
                      </m:f>
                      <m:r>
                        <a:rPr lang="en-US" b="0" i="1" smtClean="0">
                          <a:latin typeface="Cambria Math"/>
                        </a:rPr>
                        <m:t>=</m:t>
                      </m:r>
                      <m:f>
                        <m:fPr>
                          <m:ctrlPr>
                            <a:rPr lang="en-US" b="0" i="1" smtClean="0">
                              <a:latin typeface="Cambria Math"/>
                            </a:rPr>
                          </m:ctrlPr>
                        </m:fPr>
                        <m:num>
                          <m:r>
                            <a:rPr lang="en-US" b="0" i="1" smtClean="0">
                              <a:latin typeface="Cambria Math"/>
                            </a:rPr>
                            <m:t>𝑁𝑃</m:t>
                          </m:r>
                        </m:num>
                        <m:den>
                          <m:r>
                            <a:rPr lang="en-US" b="0" i="1" smtClean="0">
                              <a:latin typeface="Cambria Math"/>
                            </a:rPr>
                            <m:t>𝑆𝑇</m:t>
                          </m:r>
                        </m:den>
                      </m:f>
                    </m:oMath>
                  </m:oMathPara>
                </a14:m>
                <a:endParaRPr lang="en-US" dirty="0" smtClean="0"/>
              </a:p>
              <a:p>
                <a:pPr/>
                <a14:m>
                  <m:oMathPara xmlns:m="http://schemas.openxmlformats.org/officeDocument/2006/math">
                    <m:oMathParaPr>
                      <m:jc m:val="centerGroup"/>
                    </m:oMathParaPr>
                    <m:oMath xmlns:m="http://schemas.openxmlformats.org/officeDocument/2006/math">
                      <m:f>
                        <m:fPr>
                          <m:ctrlPr>
                            <a:rPr lang="en-US" b="0" i="1" smtClean="0">
                              <a:latin typeface="Cambria Math"/>
                            </a:rPr>
                          </m:ctrlPr>
                        </m:fPr>
                        <m:num>
                          <m:r>
                            <a:rPr lang="en-US" b="0" i="1" smtClean="0">
                              <a:latin typeface="Cambria Math"/>
                            </a:rPr>
                            <m:t>8</m:t>
                          </m:r>
                        </m:num>
                        <m:den>
                          <m:r>
                            <a:rPr lang="en-US" b="0" i="1" smtClean="0">
                              <a:latin typeface="Cambria Math"/>
                            </a:rPr>
                            <m:t>10</m:t>
                          </m:r>
                        </m:den>
                      </m:f>
                      <m:r>
                        <a:rPr lang="en-US" b="0" i="1" smtClean="0">
                          <a:latin typeface="Cambria Math"/>
                        </a:rPr>
                        <m:t>=</m:t>
                      </m:r>
                      <m:f>
                        <m:fPr>
                          <m:ctrlPr>
                            <a:rPr lang="en-US" b="0" i="1" smtClean="0">
                              <a:latin typeface="Cambria Math"/>
                            </a:rPr>
                          </m:ctrlPr>
                        </m:fPr>
                        <m:num>
                          <m:r>
                            <a:rPr lang="en-US" b="0" i="1" smtClean="0">
                              <a:latin typeface="Cambria Math"/>
                            </a:rPr>
                            <m:t>4</m:t>
                          </m:r>
                        </m:num>
                        <m:den>
                          <m:r>
                            <a:rPr lang="en-US" b="0" i="1" smtClean="0">
                              <a:latin typeface="Cambria Math"/>
                            </a:rPr>
                            <m:t>𝑥</m:t>
                          </m:r>
                        </m:den>
                      </m:f>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8</m:t>
                      </m:r>
                      <m:r>
                        <a:rPr lang="en-US" b="0" i="1" smtClean="0">
                          <a:latin typeface="Cambria Math"/>
                        </a:rPr>
                        <m:t>𝑥</m:t>
                      </m:r>
                      <m:r>
                        <a:rPr lang="en-US" b="0" i="1" smtClean="0">
                          <a:latin typeface="Cambria Math"/>
                        </a:rPr>
                        <m:t>=4⋅10</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8</m:t>
                      </m:r>
                      <m:r>
                        <a:rPr lang="en-US" b="0" i="1" smtClean="0">
                          <a:latin typeface="Cambria Math"/>
                        </a:rPr>
                        <m:t>𝑥</m:t>
                      </m:r>
                      <m:r>
                        <a:rPr lang="en-US" b="0" i="1" smtClean="0">
                          <a:latin typeface="Cambria Math"/>
                        </a:rPr>
                        <m:t>=40</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𝑥</m:t>
                      </m:r>
                      <m:r>
                        <a:rPr lang="en-US" b="0" i="1" smtClean="0">
                          <a:latin typeface="Cambria Math"/>
                        </a:rPr>
                        <m:t>=5</m:t>
                      </m:r>
                    </m:oMath>
                  </m:oMathPara>
                </a14:m>
                <a:endParaRPr lang="en-US" b="0" dirty="0" smtClean="0"/>
              </a:p>
              <a:p>
                <a:endParaRPr lang="en-US" dirty="0" smtClean="0"/>
              </a:p>
              <a:p>
                <a:pPr/>
                <a14:m>
                  <m:oMathPara xmlns:m="http://schemas.openxmlformats.org/officeDocument/2006/math">
                    <m:oMathParaPr>
                      <m:jc m:val="centerGroup"/>
                    </m:oMathParaPr>
                    <m:oMath xmlns:m="http://schemas.openxmlformats.org/officeDocument/2006/math">
                      <m:f>
                        <m:fPr>
                          <m:ctrlPr>
                            <a:rPr lang="en-US" b="0" i="1" smtClean="0">
                              <a:latin typeface="Cambria Math"/>
                            </a:rPr>
                          </m:ctrlPr>
                        </m:fPr>
                        <m:num>
                          <m:r>
                            <a:rPr lang="en-US" b="0" i="1" smtClean="0">
                              <a:latin typeface="Cambria Math"/>
                            </a:rPr>
                            <m:t>𝐷𝐸</m:t>
                          </m:r>
                        </m:num>
                        <m:den>
                          <m:r>
                            <a:rPr lang="en-US" b="0" i="1" smtClean="0">
                              <a:latin typeface="Cambria Math"/>
                            </a:rPr>
                            <m:t>𝐴𝐶</m:t>
                          </m:r>
                        </m:den>
                      </m:f>
                      <m:r>
                        <a:rPr lang="en-US" b="0" i="1" smtClean="0">
                          <a:latin typeface="Cambria Math"/>
                        </a:rPr>
                        <m:t>=</m:t>
                      </m:r>
                      <m:f>
                        <m:fPr>
                          <m:ctrlPr>
                            <a:rPr lang="en-US" b="0" i="1" smtClean="0">
                              <a:latin typeface="Cambria Math"/>
                            </a:rPr>
                          </m:ctrlPr>
                        </m:fPr>
                        <m:num>
                          <m:r>
                            <a:rPr lang="en-US" b="0" i="1" smtClean="0">
                              <a:latin typeface="Cambria Math"/>
                            </a:rPr>
                            <m:t>𝐵𝐸</m:t>
                          </m:r>
                        </m:num>
                        <m:den>
                          <m:r>
                            <a:rPr lang="en-US" b="0" i="1" smtClean="0">
                              <a:latin typeface="Cambria Math"/>
                            </a:rPr>
                            <m:t>𝐵𝐶</m:t>
                          </m:r>
                        </m:den>
                      </m:f>
                    </m:oMath>
                  </m:oMathPara>
                </a14:m>
                <a:endParaRPr lang="en-US" dirty="0" smtClean="0"/>
              </a:p>
              <a:p>
                <a:pPr/>
                <a14:m>
                  <m:oMathPara xmlns:m="http://schemas.openxmlformats.org/officeDocument/2006/math">
                    <m:oMathParaPr>
                      <m:jc m:val="centerGroup"/>
                    </m:oMathParaPr>
                    <m:oMath xmlns:m="http://schemas.openxmlformats.org/officeDocument/2006/math">
                      <m:f>
                        <m:fPr>
                          <m:ctrlPr>
                            <a:rPr lang="en-US" b="0" i="1" smtClean="0">
                              <a:latin typeface="Cambria Math"/>
                            </a:rPr>
                          </m:ctrlPr>
                        </m:fPr>
                        <m:num>
                          <m:r>
                            <a:rPr lang="en-US" b="0" i="1" smtClean="0">
                              <a:latin typeface="Cambria Math"/>
                            </a:rPr>
                            <m:t>12</m:t>
                          </m:r>
                        </m:num>
                        <m:den>
                          <m:r>
                            <a:rPr lang="en-US" b="0" i="1" smtClean="0">
                              <a:latin typeface="Cambria Math"/>
                            </a:rPr>
                            <m:t>𝐴𝐶</m:t>
                          </m:r>
                        </m:den>
                      </m:f>
                      <m:r>
                        <a:rPr lang="en-US" b="0" i="1" smtClean="0">
                          <a:latin typeface="Cambria Math"/>
                        </a:rPr>
                        <m:t>=</m:t>
                      </m:r>
                      <m:f>
                        <m:fPr>
                          <m:ctrlPr>
                            <a:rPr lang="en-US" b="0" i="1" smtClean="0">
                              <a:latin typeface="Cambria Math"/>
                            </a:rPr>
                          </m:ctrlPr>
                        </m:fPr>
                        <m:num>
                          <m:r>
                            <a:rPr lang="en-US" b="0" i="1" smtClean="0">
                              <a:latin typeface="Cambria Math"/>
                            </a:rPr>
                            <m:t>18</m:t>
                          </m:r>
                        </m:num>
                        <m:den>
                          <m:r>
                            <a:rPr lang="en-US" b="0" i="1" smtClean="0">
                              <a:latin typeface="Cambria Math"/>
                            </a:rPr>
                            <m:t>18+6</m:t>
                          </m:r>
                        </m:den>
                      </m:f>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12⋅24=18⋅</m:t>
                      </m:r>
                      <m:r>
                        <a:rPr lang="en-US" b="0" i="1" smtClean="0">
                          <a:latin typeface="Cambria Math"/>
                        </a:rPr>
                        <m:t>𝐴𝐶</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288=18⋅</m:t>
                      </m:r>
                      <m:r>
                        <a:rPr lang="en-US" b="0" i="1" smtClean="0">
                          <a:latin typeface="Cambria Math"/>
                        </a:rPr>
                        <m:t>𝐴𝐶</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16=</m:t>
                      </m:r>
                      <m:r>
                        <a:rPr lang="en-US" b="0" i="1" smtClean="0">
                          <a:latin typeface="Cambria Math"/>
                        </a:rPr>
                        <m:t>𝐴𝐶</m:t>
                      </m:r>
                    </m:oMath>
                  </m:oMathPara>
                </a14:m>
                <a:endParaRPr lang="en-US" dirty="0"/>
              </a:p>
            </p:txBody>
          </p:sp>
        </mc:Choice>
        <mc:Fallback xmlns="">
          <p:sp>
            <p:nvSpPr>
              <p:cNvPr id="3" name="Notes Placeholder 2"/>
              <p:cNvSpPr>
                <a:spLocks noGrp="1"/>
              </p:cNvSpPr>
              <p:nvPr>
                <p:ph type="body" idx="1"/>
              </p:nvPr>
            </p:nvSpPr>
            <p:spPr/>
            <p:txBody>
              <a:bodyPr/>
              <a:lstStyle/>
              <a:p>
                <a:r>
                  <a:rPr lang="en-US" b="0" i="0" smtClean="0">
                    <a:latin typeface="Cambria Math"/>
                  </a:rPr>
                  <a:t>𝑀𝑁</a:t>
                </a:r>
                <a:r>
                  <a:rPr lang="en-US" b="0" i="0" smtClean="0">
                    <a:latin typeface="Cambria Math"/>
                  </a:rPr>
                  <a:t>/</a:t>
                </a:r>
                <a:r>
                  <a:rPr lang="en-US" b="0" i="0" smtClean="0">
                    <a:latin typeface="Cambria Math"/>
                  </a:rPr>
                  <a:t>𝑅𝑆=𝑁𝑃/𝑆𝑇</a:t>
                </a:r>
                <a:endParaRPr lang="en-US" dirty="0" smtClean="0"/>
              </a:p>
              <a:p>
                <a:r>
                  <a:rPr lang="en-US" b="0" i="0" smtClean="0">
                    <a:latin typeface="Cambria Math"/>
                  </a:rPr>
                  <a:t>8/10=4/𝑥</a:t>
                </a:r>
                <a:endParaRPr lang="en-US" b="0" dirty="0" smtClean="0"/>
              </a:p>
              <a:p>
                <a:r>
                  <a:rPr lang="en-US" b="0" i="0" smtClean="0">
                    <a:latin typeface="Cambria Math"/>
                  </a:rPr>
                  <a:t>8𝑥=4⋅10</a:t>
                </a:r>
                <a:endParaRPr lang="en-US" b="0" dirty="0" smtClean="0"/>
              </a:p>
              <a:p>
                <a:r>
                  <a:rPr lang="en-US" b="0" i="0" smtClean="0">
                    <a:latin typeface="Cambria Math"/>
                  </a:rPr>
                  <a:t>8𝑥=40</a:t>
                </a:r>
                <a:endParaRPr lang="en-US" b="0" dirty="0" smtClean="0"/>
              </a:p>
              <a:p>
                <a:r>
                  <a:rPr lang="en-US" b="0" i="0" smtClean="0">
                    <a:latin typeface="Cambria Math"/>
                  </a:rPr>
                  <a:t>𝑥=5</a:t>
                </a:r>
                <a:endParaRPr lang="en-US" b="0" dirty="0" smtClean="0"/>
              </a:p>
              <a:p>
                <a:endParaRPr lang="en-US" dirty="0" smtClean="0"/>
              </a:p>
              <a:p>
                <a:r>
                  <a:rPr lang="en-US" b="0" i="0" smtClean="0">
                    <a:latin typeface="Cambria Math"/>
                  </a:rPr>
                  <a:t>𝐷𝐸</a:t>
                </a:r>
                <a:r>
                  <a:rPr lang="en-US" b="0" i="0" smtClean="0">
                    <a:latin typeface="Cambria Math"/>
                  </a:rPr>
                  <a:t>/</a:t>
                </a:r>
                <a:r>
                  <a:rPr lang="en-US" b="0" i="0" smtClean="0">
                    <a:latin typeface="Cambria Math"/>
                  </a:rPr>
                  <a:t>𝐴𝐶=𝐵𝐸/𝐵𝐶</a:t>
                </a:r>
                <a:endParaRPr lang="en-US" dirty="0" smtClean="0"/>
              </a:p>
              <a:p>
                <a:r>
                  <a:rPr lang="en-US" b="0" i="0" smtClean="0">
                    <a:latin typeface="Cambria Math"/>
                  </a:rPr>
                  <a:t>12/𝐴𝐶=18/(18+6)</a:t>
                </a:r>
                <a:endParaRPr lang="en-US" b="0" dirty="0" smtClean="0"/>
              </a:p>
              <a:p>
                <a:r>
                  <a:rPr lang="en-US" b="0" i="0" smtClean="0">
                    <a:latin typeface="Cambria Math"/>
                  </a:rPr>
                  <a:t>12⋅24=18⋅𝐴𝐶</a:t>
                </a:r>
                <a:endParaRPr lang="en-US" b="0" dirty="0" smtClean="0"/>
              </a:p>
              <a:p>
                <a:r>
                  <a:rPr lang="en-US" b="0" i="0" smtClean="0">
                    <a:latin typeface="Cambria Math"/>
                  </a:rPr>
                  <a:t>288=18⋅𝐴𝐶</a:t>
                </a:r>
                <a:endParaRPr lang="en-US" b="0" dirty="0" smtClean="0"/>
              </a:p>
              <a:p>
                <a:r>
                  <a:rPr lang="en-US" b="0" i="0" smtClean="0">
                    <a:latin typeface="Cambria Math"/>
                  </a:rPr>
                  <a:t>16=𝐴𝐶</a:t>
                </a:r>
                <a:endParaRPr lang="en-US" dirty="0"/>
              </a:p>
            </p:txBody>
          </p:sp>
        </mc:Fallback>
      </mc:AlternateContent>
      <p:sp>
        <p:nvSpPr>
          <p:cNvPr id="4" name="Slide Number Placeholder 3"/>
          <p:cNvSpPr>
            <a:spLocks noGrp="1"/>
          </p:cNvSpPr>
          <p:nvPr>
            <p:ph type="sldNum" sz="quarter" idx="10"/>
          </p:nvPr>
        </p:nvSpPr>
        <p:spPr/>
        <p:txBody>
          <a:bodyPr/>
          <a:lstStyle/>
          <a:p>
            <a:fld id="{3EA8126F-0FD3-47C8-A268-70CF4036EE7E}" type="slidenum">
              <a:rPr lang="en-US" smtClean="0"/>
              <a:t>10</a:t>
            </a:fld>
            <a:endParaRPr lang="en-US"/>
          </a:p>
        </p:txBody>
      </p:sp>
    </p:spTree>
    <p:extLst>
      <p:ext uri="{BB962C8B-B14F-4D97-AF65-F5344CB8AC3E}">
        <p14:creationId xmlns:p14="http://schemas.microsoft.com/office/powerpoint/2010/main" val="28397143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3886789"/>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460501"/>
            <a:ext cx="7772400" cy="152480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009673"/>
            <a:ext cx="7772400" cy="999753"/>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127500"/>
            <a:ext cx="9147765" cy="1593407"/>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098ADF2B-DCAC-4836-BC25-43BE4895568B}" type="datetimeFigureOut">
              <a:rPr lang="en-US" smtClean="0"/>
              <a:t>5/6/2014</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4564FCC-0A89-4410-99E6-79F4581695D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234441"/>
            <a:ext cx="8229600" cy="3655059"/>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98ADF2B-DCAC-4836-BC25-43BE4895568B}" type="datetimeFigureOut">
              <a:rPr lang="en-US" smtClean="0"/>
              <a:t>5/6/2014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4564FCC-0A89-4410-99E6-79F4581695D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28867"/>
            <a:ext cx="1777470" cy="4660634"/>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28868"/>
            <a:ext cx="6324600" cy="4660633"/>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98ADF2B-DCAC-4836-BC25-43BE4895568B}" type="datetimeFigureOut">
              <a:rPr lang="en-US" smtClean="0"/>
              <a:t>5/6/2014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4564FCC-0A89-4410-99E6-79F4581695D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98ADF2B-DCAC-4836-BC25-43BE4895568B}" type="datetimeFigureOut">
              <a:rPr lang="en-US" smtClean="0"/>
              <a:t>5/6/2014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4564FCC-0A89-4410-99E6-79F4581695DC}"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883093"/>
            <a:ext cx="7772400" cy="15240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443093"/>
            <a:ext cx="4572000" cy="1212407"/>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98ADF2B-DCAC-4836-BC25-43BE4895568B}" type="datetimeFigureOut">
              <a:rPr lang="en-US" smtClean="0"/>
              <a:t>5/6/2014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4564FCC-0A89-4410-99E6-79F4581695DC}" type="slidenum">
              <a:rPr lang="en-US" smtClean="0"/>
              <a:t>‹#›</a:t>
            </a:fld>
            <a:endParaRPr lang="en-US"/>
          </a:p>
        </p:txBody>
      </p:sp>
      <p:sp>
        <p:nvSpPr>
          <p:cNvPr id="7" name="Chevron 6"/>
          <p:cNvSpPr/>
          <p:nvPr/>
        </p:nvSpPr>
        <p:spPr>
          <a:xfrm>
            <a:off x="3636680" y="2504560"/>
            <a:ext cx="182880" cy="1905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2504560"/>
            <a:ext cx="182880" cy="1905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234440"/>
            <a:ext cx="4038600" cy="3771636"/>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234440"/>
            <a:ext cx="4038600" cy="3771636"/>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98ADF2B-DCAC-4836-BC25-43BE4895568B}" type="datetimeFigureOut">
              <a:rPr lang="en-US" smtClean="0"/>
              <a:t>5/6/2014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4564FCC-0A89-4410-99E6-79F4581695DC}"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7542"/>
            <a:ext cx="8229600" cy="9525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4508500"/>
            <a:ext cx="4040188" cy="635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7" y="4508500"/>
            <a:ext cx="4041775" cy="635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203579"/>
            <a:ext cx="4040188" cy="328480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6" y="1203579"/>
            <a:ext cx="4041775" cy="328480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98ADF2B-DCAC-4836-BC25-43BE4895568B}" type="datetimeFigureOut">
              <a:rPr lang="en-US" smtClean="0"/>
              <a:t>5/6/2014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4564FCC-0A89-4410-99E6-79F4581695D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098ADF2B-DCAC-4836-BC25-43BE4895568B}" type="datetimeFigureOut">
              <a:rPr lang="en-US" smtClean="0"/>
              <a:t>5/6/2014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4564FCC-0A89-4410-99E6-79F4581695DC}"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98ADF2B-DCAC-4836-BC25-43BE4895568B}" type="datetimeFigureOut">
              <a:rPr lang="en-US" smtClean="0"/>
              <a:t>5/6/2014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4564FCC-0A89-4410-99E6-79F4581695D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064000"/>
            <a:ext cx="7481776" cy="3810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4462585"/>
            <a:ext cx="3974592" cy="7620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28600"/>
            <a:ext cx="7479792" cy="3810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5339953"/>
            <a:ext cx="1920240" cy="304800"/>
          </a:xfrm>
        </p:spPr>
        <p:txBody>
          <a:bodyPr/>
          <a:lstStyle>
            <a:extLst/>
          </a:lstStyle>
          <a:p>
            <a:fld id="{098ADF2B-DCAC-4836-BC25-43BE4895568B}" type="datetimeFigureOut">
              <a:rPr lang="en-US" smtClean="0"/>
              <a:t>5/6/2014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4564FCC-0A89-4410-99E6-79F4581695D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4536169"/>
            <a:ext cx="7162800" cy="540193"/>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58307"/>
            <a:ext cx="8686800" cy="365760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098ADF2B-DCAC-4836-BC25-43BE4895568B}" type="datetimeFigureOut">
              <a:rPr lang="en-US" smtClean="0"/>
              <a:t>5/6/2014</a:t>
            </a:fld>
            <a:endParaRPr lang="en-US"/>
          </a:p>
        </p:txBody>
      </p:sp>
      <p:sp>
        <p:nvSpPr>
          <p:cNvPr id="6" name="Footer Placeholder 5"/>
          <p:cNvSpPr>
            <a:spLocks noGrp="1"/>
          </p:cNvSpPr>
          <p:nvPr>
            <p:ph type="ftr" sz="quarter" idx="11"/>
          </p:nvPr>
        </p:nvSpPr>
        <p:spPr>
          <a:xfrm>
            <a:off x="4380073" y="5339954"/>
            <a:ext cx="2350681" cy="304271"/>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4564FCC-0A89-4410-99E6-79F4581695DC}" type="slidenum">
              <a:rPr lang="en-US" smtClean="0"/>
              <a:t>‹#›</a:t>
            </a:fld>
            <a:endParaRPr lang="en-US"/>
          </a:p>
        </p:txBody>
      </p:sp>
      <p:sp>
        <p:nvSpPr>
          <p:cNvPr id="2" name="Title 1"/>
          <p:cNvSpPr>
            <a:spLocks noGrp="1"/>
          </p:cNvSpPr>
          <p:nvPr>
            <p:ph type="title"/>
          </p:nvPr>
        </p:nvSpPr>
        <p:spPr>
          <a:xfrm>
            <a:off x="228600" y="4054269"/>
            <a:ext cx="8075432" cy="468893"/>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4954114"/>
            <a:ext cx="4940624" cy="767563"/>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4949176"/>
            <a:ext cx="3690451" cy="777875"/>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4826044"/>
            <a:ext cx="3402314" cy="900723"/>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4823115"/>
            <a:ext cx="3405509" cy="90365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157033"/>
            <a:ext cx="182880" cy="1905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157033"/>
            <a:ext cx="182880" cy="1905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4954114"/>
            <a:ext cx="4940624" cy="767563"/>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4949176"/>
            <a:ext cx="3690451" cy="777875"/>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4826044"/>
            <a:ext cx="3402314" cy="900723"/>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4823115"/>
            <a:ext cx="3405509" cy="90365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28865"/>
            <a:ext cx="8229600" cy="9525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234440"/>
            <a:ext cx="8229600" cy="3771636"/>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5339953"/>
            <a:ext cx="1920240" cy="304800"/>
          </a:xfrm>
          <a:prstGeom prst="rect">
            <a:avLst/>
          </a:prstGeom>
        </p:spPr>
        <p:txBody>
          <a:bodyPr vert="horz" anchor="b"/>
          <a:lstStyle>
            <a:lvl1pPr algn="l" eaLnBrk="1" latinLnBrk="0" hangingPunct="1">
              <a:defRPr kumimoji="0" sz="1000">
                <a:solidFill>
                  <a:schemeClr val="tx1"/>
                </a:solidFill>
              </a:defRPr>
            </a:lvl1pPr>
            <a:extLst/>
          </a:lstStyle>
          <a:p>
            <a:fld id="{098ADF2B-DCAC-4836-BC25-43BE4895568B}" type="datetimeFigureOut">
              <a:rPr lang="en-US" smtClean="0"/>
              <a:t>5/6/2014</a:t>
            </a:fld>
            <a:endParaRPr lang="en-US"/>
          </a:p>
        </p:txBody>
      </p:sp>
      <p:sp>
        <p:nvSpPr>
          <p:cNvPr id="22" name="Footer Placeholder 21"/>
          <p:cNvSpPr>
            <a:spLocks noGrp="1"/>
          </p:cNvSpPr>
          <p:nvPr>
            <p:ph type="ftr" sz="quarter" idx="3"/>
          </p:nvPr>
        </p:nvSpPr>
        <p:spPr>
          <a:xfrm>
            <a:off x="4380073" y="5339954"/>
            <a:ext cx="2350681" cy="304271"/>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5339954"/>
            <a:ext cx="365760" cy="304271"/>
          </a:xfrm>
          <a:prstGeom prst="rect">
            <a:avLst/>
          </a:prstGeom>
        </p:spPr>
        <p:txBody>
          <a:bodyPr vert="horz" anchor="b"/>
          <a:lstStyle>
            <a:lvl1pPr algn="r" eaLnBrk="1" latinLnBrk="0" hangingPunct="1">
              <a:defRPr kumimoji="0" sz="1000" b="0">
                <a:solidFill>
                  <a:schemeClr val="tx1"/>
                </a:solidFill>
              </a:defRPr>
            </a:lvl1pPr>
            <a:extLst/>
          </a:lstStyle>
          <a:p>
            <a:fld id="{84564FCC-0A89-4410-99E6-79F4581695D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Answers/Chapter%206/Geometry%206.2%20Answers.pptx"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omework%20Quizzes/Chapter%206/Geometry%206.2%20Quiz.pptx"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hyperlink" Target="Answers/Chapter%206/Geometry%206.3%20Answers.pptx"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omework%20Quizzes/Chapter%206/Geometry%206.3%20Quiz.pptx"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mailto:rwright@andrews.edu"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Answers/Chapter%206/Geometry%206.4%20Answers.pptx"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omework%20Quizzes/Chapter%206/Geometry%206.4%20Quiz.pptx"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Answers/Chapter%206/Geometry%206.5%20Answers.pptx"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hyperlink" Target="Homework%20Quizzes/Chapter%206/Geometry%206.5%20Quiz.pptx"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Answers/Chapter%206/Geometry%206.6%20Answers.pptx"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hyperlink" Target="Homework%20Quizzes/Chapter%206/Geometry%206.6%20Quiz.pptx"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Answers/Chapter%206/Geometry%206.7%20Answers.pptx"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hyperlink" Target="Homework%20Quizzes/Chapter%206/Geometry%206.7%20Quiz.ppt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Answers/Chapter%206/Geometry%206.1%20Answers.ppt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omework%20Quizzes/Chapter%206/Geometry%206.1%20Quiz.pptx"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Similarity</a:t>
            </a:r>
            <a:endParaRPr lang="en-US" dirty="0"/>
          </a:p>
        </p:txBody>
      </p:sp>
      <p:sp>
        <p:nvSpPr>
          <p:cNvPr id="3" name="Subtitle 2"/>
          <p:cNvSpPr>
            <a:spLocks noGrp="1"/>
          </p:cNvSpPr>
          <p:nvPr>
            <p:ph type="subTitle" idx="1"/>
          </p:nvPr>
        </p:nvSpPr>
        <p:spPr/>
        <p:txBody>
          <a:bodyPr/>
          <a:lstStyle/>
          <a:p>
            <a:r>
              <a:rPr lang="en-US" dirty="0" smtClean="0"/>
              <a:t>Geometry</a:t>
            </a:r>
          </a:p>
          <a:p>
            <a:r>
              <a:rPr lang="en-US" dirty="0" smtClean="0"/>
              <a:t>Chapter 6</a:t>
            </a:r>
            <a:endParaRPr lang="en-US" dirty="0"/>
          </a:p>
        </p:txBody>
      </p:sp>
    </p:spTree>
    <p:extLst>
      <p:ext uri="{BB962C8B-B14F-4D97-AF65-F5344CB8AC3E}">
        <p14:creationId xmlns:p14="http://schemas.microsoft.com/office/powerpoint/2010/main" val="19645539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p:txBody>
              <a:bodyPr/>
              <a:lstStyle/>
              <a:p>
                <a14:m>
                  <m:oMath xmlns:m="http://schemas.openxmlformats.org/officeDocument/2006/math">
                    <m:f>
                      <m:fPr>
                        <m:ctrlPr>
                          <a:rPr lang="en-US" b="0" i="1" smtClean="0">
                            <a:latin typeface="Cambria Math"/>
                          </a:rPr>
                        </m:ctrlPr>
                      </m:fPr>
                      <m:num>
                        <m:r>
                          <a:rPr lang="en-US" b="0" i="1" smtClean="0">
                            <a:latin typeface="Cambria Math"/>
                          </a:rPr>
                          <m:t>𝑀𝑁</m:t>
                        </m:r>
                      </m:num>
                      <m:den>
                        <m:r>
                          <a:rPr lang="en-US" b="0" i="1" smtClean="0">
                            <a:latin typeface="Cambria Math"/>
                          </a:rPr>
                          <m:t>𝑅𝑆</m:t>
                        </m:r>
                      </m:den>
                    </m:f>
                    <m:r>
                      <a:rPr lang="en-US" b="0" i="1" smtClean="0">
                        <a:latin typeface="Cambria Math"/>
                      </a:rPr>
                      <m:t>=</m:t>
                    </m:r>
                    <m:f>
                      <m:fPr>
                        <m:ctrlPr>
                          <a:rPr lang="en-US" b="0" i="1" smtClean="0">
                            <a:latin typeface="Cambria Math"/>
                          </a:rPr>
                        </m:ctrlPr>
                      </m:fPr>
                      <m:num>
                        <m:r>
                          <a:rPr lang="en-US" b="0" i="1" smtClean="0">
                            <a:latin typeface="Cambria Math"/>
                          </a:rPr>
                          <m:t>𝑁𝑃</m:t>
                        </m:r>
                      </m:num>
                      <m:den>
                        <m:r>
                          <a:rPr lang="en-US" b="0" i="1" smtClean="0">
                            <a:latin typeface="Cambria Math"/>
                          </a:rPr>
                          <m:t>𝑆𝑇</m:t>
                        </m:r>
                      </m:den>
                    </m:f>
                  </m:oMath>
                </a14:m>
                <a:r>
                  <a:rPr lang="en-US" dirty="0" smtClean="0"/>
                  <a:t>. Find x.</a:t>
                </a:r>
              </a:p>
              <a:p>
                <a:endParaRPr lang="en-US" dirty="0"/>
              </a:p>
              <a:p>
                <a:endParaRPr lang="en-US" dirty="0" smtClean="0"/>
              </a:p>
              <a:p>
                <a:endParaRPr lang="en-US" dirty="0" smtClean="0"/>
              </a:p>
              <a:p>
                <a:endParaRPr lang="en-US" b="0" i="1" dirty="0" smtClean="0">
                  <a:latin typeface="Cambria Math"/>
                </a:endParaRPr>
              </a:p>
              <a:p>
                <a14:m>
                  <m:oMath xmlns:m="http://schemas.openxmlformats.org/officeDocument/2006/math">
                    <m:f>
                      <m:fPr>
                        <m:ctrlPr>
                          <a:rPr lang="en-US" b="0" i="1" smtClean="0">
                            <a:latin typeface="Cambria Math"/>
                          </a:rPr>
                        </m:ctrlPr>
                      </m:fPr>
                      <m:num>
                        <m:r>
                          <a:rPr lang="en-US" b="0" i="1" smtClean="0">
                            <a:latin typeface="Cambria Math"/>
                          </a:rPr>
                          <m:t>𝐷𝐸</m:t>
                        </m:r>
                      </m:num>
                      <m:den>
                        <m:r>
                          <a:rPr lang="en-US" b="0" i="1" smtClean="0">
                            <a:latin typeface="Cambria Math"/>
                          </a:rPr>
                          <m:t>𝐴𝐶</m:t>
                        </m:r>
                      </m:den>
                    </m:f>
                    <m:r>
                      <a:rPr lang="en-US" b="0" i="1" smtClean="0">
                        <a:latin typeface="Cambria Math"/>
                      </a:rPr>
                      <m:t>=</m:t>
                    </m:r>
                    <m:f>
                      <m:fPr>
                        <m:ctrlPr>
                          <a:rPr lang="en-US" b="0" i="1" smtClean="0">
                            <a:latin typeface="Cambria Math"/>
                          </a:rPr>
                        </m:ctrlPr>
                      </m:fPr>
                      <m:num>
                        <m:r>
                          <a:rPr lang="en-US" b="0" i="1" smtClean="0">
                            <a:latin typeface="Cambria Math"/>
                          </a:rPr>
                          <m:t>𝐵𝐸</m:t>
                        </m:r>
                      </m:num>
                      <m:den>
                        <m:r>
                          <a:rPr lang="en-US" b="0" i="1" smtClean="0">
                            <a:latin typeface="Cambria Math"/>
                          </a:rPr>
                          <m:t>𝐵𝐶</m:t>
                        </m:r>
                      </m:den>
                    </m:f>
                  </m:oMath>
                </a14:m>
                <a:r>
                  <a:rPr lang="en-US" dirty="0" smtClean="0"/>
                  <a:t>, find AC.</a:t>
                </a:r>
                <a:endParaRPr lang="en-US"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blipFill rotWithShape="1">
                <a:blip r:embed="rId3"/>
                <a:stretch>
                  <a:fillRect/>
                </a:stretch>
              </a:blipFill>
            </p:spPr>
            <p:txBody>
              <a:bodyPr/>
              <a:lstStyle/>
              <a:p>
                <a:r>
                  <a:rPr lang="en-US">
                    <a:noFill/>
                  </a:rPr>
                  <a:t> </a:t>
                </a:r>
              </a:p>
            </p:txBody>
          </p:sp>
        </mc:Fallback>
      </mc:AlternateContent>
      <p:sp>
        <p:nvSpPr>
          <p:cNvPr id="3" name="Title 2"/>
          <p:cNvSpPr>
            <a:spLocks noGrp="1"/>
          </p:cNvSpPr>
          <p:nvPr>
            <p:ph type="title"/>
          </p:nvPr>
        </p:nvSpPr>
        <p:spPr/>
        <p:txBody>
          <a:bodyPr>
            <a:normAutofit fontScale="90000"/>
          </a:bodyPr>
          <a:lstStyle/>
          <a:p>
            <a:r>
              <a:rPr lang="en-US" dirty="0"/>
              <a:t>6.2 Use Proportions to Solve Geometry Problems</a:t>
            </a: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1778000"/>
            <a:ext cx="4953000" cy="136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7200" y="3302000"/>
            <a:ext cx="4343400" cy="2006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7642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2050"/>
                                        </p:tgtEl>
                                        <p:attrNameLst>
                                          <p:attrName>style.visibility</p:attrName>
                                        </p:attrNameLst>
                                      </p:cBhvr>
                                      <p:to>
                                        <p:strVal val="visible"/>
                                      </p:to>
                                    </p:set>
                                    <p:animEffect transition="in" filter="fade">
                                      <p:cBhvr>
                                        <p:cTn id="9" dur="500"/>
                                        <p:tgtEl>
                                          <p:spTgt spid="2050"/>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
                                            <p:txEl>
                                              <p:pRg st="5" end="5"/>
                                            </p:txEl>
                                          </p:spTgt>
                                        </p:tgtEl>
                                        <p:attrNameLst>
                                          <p:attrName>style.visibility</p:attrName>
                                        </p:attrNameLst>
                                      </p:cBhvr>
                                      <p:to>
                                        <p:strVal val="visible"/>
                                      </p:to>
                                    </p:set>
                                  </p:childTnLst>
                                </p:cTn>
                              </p:par>
                              <p:par>
                                <p:cTn id="14" presetID="10" presetClass="entr" presetSubtype="0" fill="hold" nodeType="withEffect">
                                  <p:stCondLst>
                                    <p:cond delay="0"/>
                                  </p:stCondLst>
                                  <p:childTnLst>
                                    <p:set>
                                      <p:cBhvr>
                                        <p:cTn id="15" dur="1" fill="hold">
                                          <p:stCondLst>
                                            <p:cond delay="0"/>
                                          </p:stCondLst>
                                        </p:cTn>
                                        <p:tgtEl>
                                          <p:spTgt spid="2051"/>
                                        </p:tgtEl>
                                        <p:attrNameLst>
                                          <p:attrName>style.visibility</p:attrName>
                                        </p:attrNameLst>
                                      </p:cBhvr>
                                      <p:to>
                                        <p:strVal val="visible"/>
                                      </p:to>
                                    </p:set>
                                    <p:animEffect transition="in" filter="fade">
                                      <p:cBhvr>
                                        <p:cTn id="16"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34440"/>
            <a:ext cx="8229600" cy="4099560"/>
          </a:xfrm>
        </p:spPr>
        <p:txBody>
          <a:bodyPr>
            <a:normAutofit fontScale="92500" lnSpcReduction="20000"/>
          </a:bodyPr>
          <a:lstStyle/>
          <a:p>
            <a:r>
              <a:rPr lang="en-US" dirty="0" smtClean="0"/>
              <a:t>Two cities are 96 miles from each other.  The cities are 4 inches apart on a map. Find the scale of the map.</a:t>
            </a:r>
          </a:p>
          <a:p>
            <a:endParaRPr lang="en-US" dirty="0"/>
          </a:p>
          <a:p>
            <a:endParaRPr lang="en-US" dirty="0" smtClean="0"/>
          </a:p>
          <a:p>
            <a:endParaRPr lang="en-US" dirty="0"/>
          </a:p>
          <a:p>
            <a:endParaRPr lang="en-US" dirty="0" smtClean="0"/>
          </a:p>
          <a:p>
            <a:endParaRPr lang="en-US" dirty="0" smtClean="0"/>
          </a:p>
          <a:p>
            <a:endParaRPr lang="en-US" dirty="0"/>
          </a:p>
          <a:p>
            <a:r>
              <a:rPr lang="en-US" i="1" dirty="0"/>
              <a:t>367 #2-18 even, 22-28 even, 38, </a:t>
            </a:r>
            <a:r>
              <a:rPr lang="en-US" i="1" dirty="0" smtClean="0"/>
              <a:t>39 = 15</a:t>
            </a:r>
          </a:p>
          <a:p>
            <a:r>
              <a:rPr lang="en-US" i="1" dirty="0" smtClean="0"/>
              <a:t>Extra Credit </a:t>
            </a:r>
            <a:r>
              <a:rPr lang="en-US" i="1" dirty="0"/>
              <a:t>370 #2, </a:t>
            </a:r>
            <a:r>
              <a:rPr lang="en-US" i="1" dirty="0" smtClean="0"/>
              <a:t>6 = +2</a:t>
            </a:r>
            <a:endParaRPr lang="en-US" dirty="0"/>
          </a:p>
        </p:txBody>
      </p:sp>
      <p:sp>
        <p:nvSpPr>
          <p:cNvPr id="3" name="Title 2"/>
          <p:cNvSpPr>
            <a:spLocks noGrp="1"/>
          </p:cNvSpPr>
          <p:nvPr>
            <p:ph type="title"/>
          </p:nvPr>
        </p:nvSpPr>
        <p:spPr/>
        <p:txBody>
          <a:bodyPr>
            <a:normAutofit fontScale="90000"/>
          </a:bodyPr>
          <a:lstStyle/>
          <a:p>
            <a:r>
              <a:rPr lang="en-US" dirty="0"/>
              <a:t>6.2 Use Proportions to Solve Geometry Problems</a:t>
            </a:r>
          </a:p>
        </p:txBody>
      </p:sp>
      <p:pic>
        <p:nvPicPr>
          <p:cNvPr id="3074" name="Picture 2" descr="C:\Documents and Settings\rwright\Local Settings\Temporary Internet Files\Content.IE5\50IFL6MW\MC900436980[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2093912"/>
            <a:ext cx="2514600" cy="2088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4525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7" end="7"/>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hlinkClick r:id="rId3" action="ppaction://hlinkpres?slideindex=1&amp;slidetitle="/>
              </a:rPr>
              <a:t>6.2 Answers</a:t>
            </a:r>
            <a:endParaRPr lang="en-US" dirty="0" smtClean="0"/>
          </a:p>
          <a:p>
            <a:endParaRPr lang="en-US" dirty="0"/>
          </a:p>
          <a:p>
            <a:r>
              <a:rPr lang="en-US" dirty="0" smtClean="0">
                <a:hlinkClick r:id="rId4" action="ppaction://hlinkpres?slideindex=1&amp;slidetitle="/>
              </a:rPr>
              <a:t>6.2 Quiz</a:t>
            </a:r>
            <a:endParaRPr lang="en-US" dirty="0"/>
          </a:p>
        </p:txBody>
      </p:sp>
      <p:sp>
        <p:nvSpPr>
          <p:cNvPr id="3" name="Title 2"/>
          <p:cNvSpPr>
            <a:spLocks noGrp="1"/>
          </p:cNvSpPr>
          <p:nvPr>
            <p:ph type="title"/>
          </p:nvPr>
        </p:nvSpPr>
        <p:spPr/>
        <p:txBody>
          <a:bodyPr/>
          <a:lstStyle/>
          <a:p>
            <a:r>
              <a:rPr lang="en-US" dirty="0" smtClean="0"/>
              <a:t>Answers and Quiz</a:t>
            </a:r>
            <a:endParaRPr lang="en-US" dirty="0"/>
          </a:p>
        </p:txBody>
      </p:sp>
    </p:spTree>
    <p:extLst>
      <p:ext uri="{BB962C8B-B14F-4D97-AF65-F5344CB8AC3E}">
        <p14:creationId xmlns:p14="http://schemas.microsoft.com/office/powerpoint/2010/main" val="1153619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rrowheads="1"/>
          </p:cNvSpPr>
          <p:nvPr>
            <p:ph type="title"/>
          </p:nvPr>
        </p:nvSpPr>
        <p:spPr/>
        <p:txBody>
          <a:bodyPr/>
          <a:lstStyle/>
          <a:p>
            <a:r>
              <a:rPr lang="en-US" dirty="0"/>
              <a:t>6.3 Use Similar Polygons</a:t>
            </a:r>
          </a:p>
        </p:txBody>
      </p:sp>
      <p:sp>
        <p:nvSpPr>
          <p:cNvPr id="21507" name="Rectangle 3"/>
          <p:cNvSpPr>
            <a:spLocks noGrp="1" noRot="1" noChangeArrowheads="1"/>
          </p:cNvSpPr>
          <p:nvPr>
            <p:ph type="body" idx="1"/>
          </p:nvPr>
        </p:nvSpPr>
        <p:spPr/>
        <p:txBody>
          <a:bodyPr/>
          <a:lstStyle/>
          <a:p>
            <a:r>
              <a:rPr lang="en-US"/>
              <a:t>When I put something on the overhead projector, the projected image is larger than what is on the screen.  The image is of a different size, but the same shape as what I write.  They are similar. </a:t>
            </a:r>
          </a:p>
        </p:txBody>
      </p:sp>
    </p:spTree>
    <p:extLst>
      <p:ext uri="{BB962C8B-B14F-4D97-AF65-F5344CB8AC3E}">
        <p14:creationId xmlns:p14="http://schemas.microsoft.com/office/powerpoint/2010/main" val="15904883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rrowheads="1"/>
          </p:cNvSpPr>
          <p:nvPr>
            <p:ph type="title"/>
          </p:nvPr>
        </p:nvSpPr>
        <p:spPr/>
        <p:txBody>
          <a:bodyPr/>
          <a:lstStyle/>
          <a:p>
            <a:r>
              <a:rPr lang="en-US" dirty="0"/>
              <a:t>6.3 Use Similar Polygons</a:t>
            </a:r>
          </a:p>
        </p:txBody>
      </p:sp>
      <p:sp>
        <p:nvSpPr>
          <p:cNvPr id="23555" name="Rectangle 3"/>
          <p:cNvSpPr>
            <a:spLocks noGrp="1" noRot="1" noChangeArrowheads="1"/>
          </p:cNvSpPr>
          <p:nvPr>
            <p:ph type="body" idx="1"/>
          </p:nvPr>
        </p:nvSpPr>
        <p:spPr>
          <a:xfrm>
            <a:off x="838200" y="1587500"/>
            <a:ext cx="8007350" cy="3746500"/>
          </a:xfrm>
        </p:spPr>
        <p:txBody>
          <a:bodyPr/>
          <a:lstStyle/>
          <a:p>
            <a:pPr>
              <a:buFont typeface="Wingdings" pitchFamily="2" charset="2"/>
              <a:buNone/>
            </a:pPr>
            <a:r>
              <a:rPr lang="en-US" dirty="0"/>
              <a:t>Similar figures</a:t>
            </a:r>
          </a:p>
          <a:p>
            <a:r>
              <a:rPr lang="en-US" dirty="0"/>
              <a:t>When two figures are the same shape but different sizes, they are similar.</a:t>
            </a:r>
          </a:p>
          <a:p>
            <a:pPr>
              <a:buFont typeface="Wingdings" pitchFamily="2" charset="2"/>
              <a:buNone/>
            </a:pPr>
            <a:endParaRPr lang="en-US" dirty="0"/>
          </a:p>
          <a:p>
            <a:pPr>
              <a:buFont typeface="Wingdings" pitchFamily="2" charset="2"/>
              <a:buNone/>
            </a:pPr>
            <a:r>
              <a:rPr lang="en-US" dirty="0"/>
              <a:t>Similar </a:t>
            </a:r>
            <a:r>
              <a:rPr lang="en-US" dirty="0" smtClean="0"/>
              <a:t>polygons (~)</a:t>
            </a:r>
            <a:endParaRPr lang="en-US" dirty="0"/>
          </a:p>
          <a:p>
            <a:r>
              <a:rPr lang="en-US" dirty="0"/>
              <a:t>Polygons are similar </a:t>
            </a:r>
            <a:r>
              <a:rPr lang="en-US" dirty="0" err="1"/>
              <a:t>iff</a:t>
            </a:r>
            <a:r>
              <a:rPr lang="en-US" dirty="0"/>
              <a:t> corresponding angles are congruent and corresponding sides are proportional.</a:t>
            </a:r>
          </a:p>
        </p:txBody>
      </p:sp>
      <p:sp>
        <p:nvSpPr>
          <p:cNvPr id="23558" name="AutoShape 6"/>
          <p:cNvSpPr>
            <a:spLocks noChangeArrowheads="1"/>
          </p:cNvSpPr>
          <p:nvPr/>
        </p:nvSpPr>
        <p:spPr bwMode="auto">
          <a:xfrm>
            <a:off x="5943600" y="2777067"/>
            <a:ext cx="2133600" cy="6350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518095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55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5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p:txBody>
          <a:bodyPr/>
          <a:lstStyle/>
          <a:p>
            <a:r>
              <a:rPr lang="en-US" dirty="0"/>
              <a:t>6.3 Use Similar Polygons</a:t>
            </a:r>
          </a:p>
        </p:txBody>
      </p:sp>
      <p:sp>
        <p:nvSpPr>
          <p:cNvPr id="25603" name="Rectangle 3"/>
          <p:cNvSpPr>
            <a:spLocks noGrp="1" noRot="1" noChangeArrowheads="1"/>
          </p:cNvSpPr>
          <p:nvPr>
            <p:ph type="body" idx="1"/>
          </p:nvPr>
        </p:nvSpPr>
        <p:spPr>
          <a:xfrm>
            <a:off x="838200" y="1016000"/>
            <a:ext cx="8007350" cy="4381500"/>
          </a:xfrm>
        </p:spPr>
        <p:txBody>
          <a:bodyPr/>
          <a:lstStyle/>
          <a:p>
            <a:pPr>
              <a:lnSpc>
                <a:spcPct val="90000"/>
              </a:lnSpc>
            </a:pPr>
            <a:r>
              <a:rPr lang="en-US" sz="2800" dirty="0"/>
              <a:t>Ratio of lengths of corresponding sides is the scale factor</a:t>
            </a:r>
            <a:r>
              <a:rPr lang="en-US" sz="2800" dirty="0" smtClean="0"/>
              <a:t>.</a:t>
            </a:r>
          </a:p>
          <a:p>
            <a:pPr>
              <a:lnSpc>
                <a:spcPct val="90000"/>
              </a:lnSpc>
            </a:pPr>
            <a:endParaRPr lang="en-US" sz="2800" dirty="0" smtClean="0"/>
          </a:p>
          <a:p>
            <a:pPr marL="109728" indent="0">
              <a:lnSpc>
                <a:spcPct val="90000"/>
              </a:lnSpc>
              <a:buNone/>
            </a:pPr>
            <a:r>
              <a:rPr lang="en-US" sz="2800" b="1" dirty="0" smtClean="0"/>
              <a:t>ABCD ~ QRST</a:t>
            </a:r>
          </a:p>
          <a:p>
            <a:pPr>
              <a:lnSpc>
                <a:spcPct val="90000"/>
              </a:lnSpc>
            </a:pPr>
            <a:r>
              <a:rPr lang="en-US" sz="2800" dirty="0" smtClean="0"/>
              <a:t>What is the scale factor of QRST to ABCD?</a:t>
            </a:r>
          </a:p>
          <a:p>
            <a:pPr>
              <a:lnSpc>
                <a:spcPct val="90000"/>
              </a:lnSpc>
            </a:pPr>
            <a:endParaRPr lang="en-US" sz="2800" dirty="0"/>
          </a:p>
          <a:p>
            <a:pPr>
              <a:lnSpc>
                <a:spcPct val="90000"/>
              </a:lnSpc>
            </a:pPr>
            <a:endParaRPr lang="en-US" sz="2800" dirty="0" smtClean="0"/>
          </a:p>
          <a:p>
            <a:pPr>
              <a:lnSpc>
                <a:spcPct val="90000"/>
              </a:lnSpc>
            </a:pPr>
            <a:endParaRPr lang="en-US" sz="2800" dirty="0"/>
          </a:p>
          <a:p>
            <a:pPr>
              <a:lnSpc>
                <a:spcPct val="90000"/>
              </a:lnSpc>
            </a:pPr>
            <a:r>
              <a:rPr lang="en-US" sz="2800" dirty="0" smtClean="0"/>
              <a:t>Find x.</a:t>
            </a:r>
            <a:endParaRPr lang="en-US" sz="2800"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2532" y="3429000"/>
            <a:ext cx="5344268" cy="16880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5247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3">
                                            <p:txEl>
                                              <p:pRg st="2" end="2"/>
                                            </p:txEl>
                                          </p:spTgt>
                                        </p:tgtEl>
                                        <p:attrNameLst>
                                          <p:attrName>style.visibility</p:attrName>
                                        </p:attrNameLst>
                                      </p:cBhvr>
                                      <p:to>
                                        <p:strVal val="visible"/>
                                      </p:to>
                                    </p:set>
                                  </p:childTnLst>
                                </p:cTn>
                              </p:par>
                              <p:par>
                                <p:cTn id="11" presetID="10" presetClass="entr" presetSubtype="0" fill="hold" nodeType="withEffect">
                                  <p:stCondLst>
                                    <p:cond delay="0"/>
                                  </p:stCondLst>
                                  <p:childTnLst>
                                    <p:set>
                                      <p:cBhvr>
                                        <p:cTn id="12" dur="1" fill="hold">
                                          <p:stCondLst>
                                            <p:cond delay="0"/>
                                          </p:stCondLst>
                                        </p:cTn>
                                        <p:tgtEl>
                                          <p:spTgt spid="4098"/>
                                        </p:tgtEl>
                                        <p:attrNameLst>
                                          <p:attrName>style.visibility</p:attrName>
                                        </p:attrNameLst>
                                      </p:cBhvr>
                                      <p:to>
                                        <p:strVal val="visible"/>
                                      </p:to>
                                    </p:set>
                                    <p:animEffect transition="in" filter="fade">
                                      <p:cBhvr>
                                        <p:cTn id="13" dur="500"/>
                                        <p:tgtEl>
                                          <p:spTgt spid="4098"/>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5603">
                                            <p:txEl>
                                              <p:pRg st="3" end="3"/>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560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921000"/>
            <a:ext cx="8458200" cy="2085076"/>
          </a:xfrm>
        </p:spPr>
        <p:txBody>
          <a:bodyPr/>
          <a:lstStyle/>
          <a:p>
            <a:r>
              <a:rPr lang="en-US" dirty="0" smtClean="0"/>
              <a:t>Congruent polygons have a scale factor of 1:1</a:t>
            </a:r>
            <a:endParaRPr lang="en-US" dirty="0"/>
          </a:p>
        </p:txBody>
      </p:sp>
      <p:sp>
        <p:nvSpPr>
          <p:cNvPr id="3" name="Title 2"/>
          <p:cNvSpPr>
            <a:spLocks noGrp="1"/>
          </p:cNvSpPr>
          <p:nvPr>
            <p:ph type="title"/>
          </p:nvPr>
        </p:nvSpPr>
        <p:spPr/>
        <p:txBody>
          <a:bodyPr/>
          <a:lstStyle/>
          <a:p>
            <a:r>
              <a:rPr lang="en-US" dirty="0"/>
              <a:t>6.3 Use Similar Polygons</a:t>
            </a:r>
          </a:p>
        </p:txBody>
      </p:sp>
      <p:sp>
        <p:nvSpPr>
          <p:cNvPr id="5" name="Rectangle 4"/>
          <p:cNvSpPr/>
          <p:nvPr/>
        </p:nvSpPr>
        <p:spPr>
          <a:xfrm>
            <a:off x="457200" y="1651000"/>
            <a:ext cx="8229600" cy="10795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n-US" sz="2400" dirty="0" smtClean="0"/>
              <a:t>If two polygons are similar, then the ratio of their perimeters is equal to the ratios of their corresponding side lengths.</a:t>
            </a:r>
            <a:endParaRPr lang="en-US" sz="2400" dirty="0"/>
          </a:p>
        </p:txBody>
      </p:sp>
      <p:sp>
        <p:nvSpPr>
          <p:cNvPr id="6" name="Rectangle 5"/>
          <p:cNvSpPr/>
          <p:nvPr/>
        </p:nvSpPr>
        <p:spPr>
          <a:xfrm>
            <a:off x="457200" y="1206500"/>
            <a:ext cx="8229600" cy="4445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2800" dirty="0" smtClean="0"/>
              <a:t>Perimeters of Similar Polygons</a:t>
            </a:r>
            <a:endParaRPr lang="en-US" sz="2800" dirty="0"/>
          </a:p>
        </p:txBody>
      </p:sp>
    </p:spTree>
    <p:extLst>
      <p:ext uri="{BB962C8B-B14F-4D97-AF65-F5344CB8AC3E}">
        <p14:creationId xmlns:p14="http://schemas.microsoft.com/office/powerpoint/2010/main" val="850530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animBg="1"/>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en-US" sz="2400" b="1" dirty="0" smtClean="0"/>
              <a:t>ABCDE ~ FGHJK</a:t>
            </a:r>
          </a:p>
          <a:p>
            <a:r>
              <a:rPr lang="en-US" sz="2400" dirty="0" smtClean="0"/>
              <a:t>Find the scale factor of FGHJK to ABCDE</a:t>
            </a:r>
          </a:p>
          <a:p>
            <a:endParaRPr lang="en-US" sz="2400" dirty="0"/>
          </a:p>
          <a:p>
            <a:endParaRPr lang="en-US" sz="2400" dirty="0" smtClean="0"/>
          </a:p>
          <a:p>
            <a:r>
              <a:rPr lang="en-US" sz="2400" dirty="0" smtClean="0"/>
              <a:t>Find x</a:t>
            </a:r>
          </a:p>
          <a:p>
            <a:endParaRPr lang="en-US" sz="2400" dirty="0"/>
          </a:p>
          <a:p>
            <a:endParaRPr lang="en-US" sz="2400" dirty="0" smtClean="0"/>
          </a:p>
          <a:p>
            <a:r>
              <a:rPr lang="en-US" sz="2400" dirty="0" smtClean="0"/>
              <a:t>Find the perimeter of ABCDE</a:t>
            </a:r>
            <a:endParaRPr lang="en-US" sz="2400" dirty="0"/>
          </a:p>
        </p:txBody>
      </p:sp>
      <p:sp>
        <p:nvSpPr>
          <p:cNvPr id="3" name="Title 2"/>
          <p:cNvSpPr>
            <a:spLocks noGrp="1"/>
          </p:cNvSpPr>
          <p:nvPr>
            <p:ph type="title"/>
          </p:nvPr>
        </p:nvSpPr>
        <p:spPr/>
        <p:txBody>
          <a:bodyPr/>
          <a:lstStyle/>
          <a:p>
            <a:r>
              <a:rPr lang="en-US" dirty="0"/>
              <a:t>6.3 Use Similar Polygons</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1961356"/>
            <a:ext cx="4857750" cy="1817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2650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5122"/>
                                        </p:tgtEl>
                                        <p:attrNameLst>
                                          <p:attrName>style.visibility</p:attrName>
                                        </p:attrNameLst>
                                      </p:cBhvr>
                                      <p:to>
                                        <p:strVal val="visible"/>
                                      </p:to>
                                    </p:set>
                                    <p:animEffect transition="in" filter="fade">
                                      <p:cBhvr>
                                        <p:cTn id="9" dur="500"/>
                                        <p:tgtEl>
                                          <p:spTgt spid="5122"/>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p:txBody>
              <a:bodyPr>
                <a:normAutofit fontScale="92500" lnSpcReduction="10000"/>
              </a:bodyPr>
              <a:lstStyle/>
              <a:p>
                <a:r>
                  <a:rPr lang="el-GR" dirty="0" smtClean="0">
                    <a:latin typeface="Calibri"/>
                    <a:cs typeface="Calibri"/>
                  </a:rPr>
                  <a:t>Δ</a:t>
                </a:r>
                <a:r>
                  <a:rPr lang="en-US" dirty="0" smtClean="0">
                    <a:latin typeface="Calibri"/>
                    <a:cs typeface="Calibri"/>
                  </a:rPr>
                  <a:t>JKL ~ </a:t>
                </a:r>
                <a:r>
                  <a:rPr lang="el-GR" dirty="0" smtClean="0">
                    <a:latin typeface="Calibri"/>
                    <a:cs typeface="Calibri"/>
                  </a:rPr>
                  <a:t>Δ</a:t>
                </a:r>
                <a:r>
                  <a:rPr lang="en-US" dirty="0" smtClean="0">
                    <a:latin typeface="Calibri"/>
                    <a:cs typeface="Calibri"/>
                  </a:rPr>
                  <a:t>EFG. Find the length of the median </a:t>
                </a:r>
                <a14:m>
                  <m:oMath xmlns:m="http://schemas.openxmlformats.org/officeDocument/2006/math">
                    <m:bar>
                      <m:barPr>
                        <m:pos m:val="top"/>
                        <m:ctrlPr>
                          <a:rPr lang="en-US" b="0" i="1" smtClean="0">
                            <a:latin typeface="Cambria Math"/>
                            <a:cs typeface="Calibri"/>
                          </a:rPr>
                        </m:ctrlPr>
                      </m:barPr>
                      <m:e>
                        <m:r>
                          <a:rPr lang="en-US" b="0" i="1" smtClean="0">
                            <a:latin typeface="Cambria Math"/>
                            <a:cs typeface="Calibri"/>
                          </a:rPr>
                          <m:t>𝐾𝑀</m:t>
                        </m:r>
                      </m:e>
                    </m:bar>
                  </m:oMath>
                </a14:m>
                <a:r>
                  <a:rPr lang="en-US" dirty="0" smtClean="0"/>
                  <a:t>.</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i="1" dirty="0"/>
                  <a:t>376 #2-24 even, 28, 32-48 </a:t>
                </a:r>
                <a:r>
                  <a:rPr lang="en-US" i="1" dirty="0" smtClean="0"/>
                  <a:t>even = 22</a:t>
                </a:r>
                <a:endParaRPr lang="en-US"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blipFill rotWithShape="1">
                <a:blip r:embed="rId3"/>
                <a:stretch>
                  <a:fillRect t="-539"/>
                </a:stretch>
              </a:blipFill>
            </p:spPr>
            <p:txBody>
              <a:bodyPr/>
              <a:lstStyle/>
              <a:p>
                <a:r>
                  <a:rPr lang="en-US">
                    <a:noFill/>
                  </a:rPr>
                  <a:t> </a:t>
                </a:r>
              </a:p>
            </p:txBody>
          </p:sp>
        </mc:Fallback>
      </mc:AlternateContent>
      <p:sp>
        <p:nvSpPr>
          <p:cNvPr id="3" name="Title 2"/>
          <p:cNvSpPr>
            <a:spLocks noGrp="1"/>
          </p:cNvSpPr>
          <p:nvPr>
            <p:ph type="title"/>
          </p:nvPr>
        </p:nvSpPr>
        <p:spPr/>
        <p:txBody>
          <a:bodyPr/>
          <a:lstStyle/>
          <a:p>
            <a:r>
              <a:rPr lang="en-US" dirty="0"/>
              <a:t>6.3 Use Similar Polygons</a:t>
            </a:r>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1" y="1841500"/>
            <a:ext cx="4810125" cy="1230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5428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6146"/>
                                        </p:tgtEl>
                                        <p:attrNameLst>
                                          <p:attrName>style.visibility</p:attrName>
                                        </p:attrNameLst>
                                      </p:cBhvr>
                                      <p:to>
                                        <p:strVal val="visible"/>
                                      </p:to>
                                    </p:set>
                                    <p:animEffect transition="in" filter="fade">
                                      <p:cBhvr>
                                        <p:cTn id="9" dur="500"/>
                                        <p:tgtEl>
                                          <p:spTgt spid="6146"/>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hlinkClick r:id="rId3" action="ppaction://hlinkpres?slideindex=1&amp;slidetitle="/>
              </a:rPr>
              <a:t>6.3 Answers</a:t>
            </a:r>
            <a:endParaRPr lang="en-US" dirty="0" smtClean="0"/>
          </a:p>
          <a:p>
            <a:endParaRPr lang="en-US" dirty="0"/>
          </a:p>
          <a:p>
            <a:r>
              <a:rPr lang="en-US" dirty="0" smtClean="0">
                <a:hlinkClick r:id="rId4" action="ppaction://hlinkpres?slideindex=1&amp;slidetitle="/>
              </a:rPr>
              <a:t>6.3 Quiz</a:t>
            </a:r>
            <a:endParaRPr lang="en-US" dirty="0"/>
          </a:p>
        </p:txBody>
      </p:sp>
      <p:sp>
        <p:nvSpPr>
          <p:cNvPr id="3" name="Title 2"/>
          <p:cNvSpPr>
            <a:spLocks noGrp="1"/>
          </p:cNvSpPr>
          <p:nvPr>
            <p:ph type="title"/>
          </p:nvPr>
        </p:nvSpPr>
        <p:spPr/>
        <p:txBody>
          <a:bodyPr/>
          <a:lstStyle/>
          <a:p>
            <a:r>
              <a:rPr lang="en-US" dirty="0" smtClean="0"/>
              <a:t>Answers and Quiz</a:t>
            </a:r>
            <a:endParaRPr lang="en-US" dirty="0"/>
          </a:p>
        </p:txBody>
      </p:sp>
    </p:spTree>
    <p:extLst>
      <p:ext uri="{BB962C8B-B14F-4D97-AF65-F5344CB8AC3E}">
        <p14:creationId xmlns:p14="http://schemas.microsoft.com/office/powerpoint/2010/main" val="1153619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This Slideshow was developed to accompany the textbook</a:t>
            </a:r>
          </a:p>
          <a:p>
            <a:pPr lvl="1"/>
            <a:r>
              <a:rPr lang="en-US" i="1" smtClean="0"/>
              <a:t>Larson </a:t>
            </a:r>
            <a:r>
              <a:rPr lang="en-US" i="1" smtClean="0"/>
              <a:t>Geometry</a:t>
            </a:r>
            <a:endParaRPr lang="en-US" i="1" dirty="0"/>
          </a:p>
          <a:p>
            <a:pPr lvl="1"/>
            <a:r>
              <a:rPr lang="en-US" i="1" dirty="0" smtClean="0"/>
              <a:t>By Larson</a:t>
            </a:r>
            <a:r>
              <a:rPr lang="en-US" i="1" dirty="0"/>
              <a:t>, R., Boswell, L., </a:t>
            </a:r>
            <a:r>
              <a:rPr lang="en-US" i="1" dirty="0" err="1"/>
              <a:t>Kanold</a:t>
            </a:r>
            <a:r>
              <a:rPr lang="en-US" i="1" dirty="0"/>
              <a:t>, T. D., &amp; Stiff, L. </a:t>
            </a:r>
            <a:endParaRPr lang="en-US" i="1" dirty="0" smtClean="0"/>
          </a:p>
          <a:p>
            <a:pPr lvl="1"/>
            <a:r>
              <a:rPr lang="en-US" i="1" dirty="0" smtClean="0"/>
              <a:t>2011 </a:t>
            </a:r>
            <a:r>
              <a:rPr lang="en-US" i="1" dirty="0"/>
              <a:t>Holt </a:t>
            </a:r>
            <a:r>
              <a:rPr lang="en-US" i="1" dirty="0" smtClean="0"/>
              <a:t>McDougal</a:t>
            </a:r>
          </a:p>
          <a:p>
            <a:r>
              <a:rPr lang="en-US" dirty="0"/>
              <a:t>Some examples and diagrams are taken from the textbook.</a:t>
            </a:r>
          </a:p>
          <a:p>
            <a:endParaRPr lang="en-US" i="1" dirty="0"/>
          </a:p>
          <a:p>
            <a:endParaRPr lang="en-US" dirty="0"/>
          </a:p>
        </p:txBody>
      </p:sp>
      <p:sp>
        <p:nvSpPr>
          <p:cNvPr id="4" name="Rectangle 3"/>
          <p:cNvSpPr/>
          <p:nvPr/>
        </p:nvSpPr>
        <p:spPr bwMode="auto">
          <a:xfrm>
            <a:off x="4800600" y="4610730"/>
            <a:ext cx="4343400" cy="1100667"/>
          </a:xfrm>
          <a:prstGeom prst="rect">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40" tIns="45720" rIns="91440" bIns="45720" numCol="1" rtlCol="0" anchor="t" anchorCtr="0" compatLnSpc="1">
            <a:prstTxWarp prst="textNoShape">
              <a:avLst/>
            </a:prstTxWarp>
          </a:bodyPr>
          <a:lstStyle/>
          <a:p>
            <a:r>
              <a:rPr lang="en-US" dirty="0" smtClean="0"/>
              <a:t>Slides created by </a:t>
            </a:r>
          </a:p>
          <a:p>
            <a:r>
              <a:rPr lang="en-US" dirty="0" smtClean="0"/>
              <a:t>Richard Wright, Andrews Academy </a:t>
            </a:r>
          </a:p>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omic Sans MS" pitchFamily="66" charset="0"/>
                <a:hlinkClick r:id="rId2"/>
              </a:rPr>
              <a:t>rwright@andrews.edu</a:t>
            </a:r>
            <a:r>
              <a:rPr kumimoji="0" lang="en-US" sz="1800" b="0" i="0" u="none" strike="noStrike" cap="none" normalizeH="0" baseline="0" dirty="0" smtClean="0">
                <a:ln>
                  <a:noFill/>
                </a:ln>
                <a:solidFill>
                  <a:schemeClr val="tx1"/>
                </a:solidFill>
                <a:effectLst/>
                <a:latin typeface="Comic Sans MS" pitchFamily="66" charset="0"/>
              </a:rPr>
              <a:t> </a:t>
            </a:r>
          </a:p>
        </p:txBody>
      </p:sp>
    </p:spTree>
    <p:extLst>
      <p:ext uri="{BB962C8B-B14F-4D97-AF65-F5344CB8AC3E}">
        <p14:creationId xmlns:p14="http://schemas.microsoft.com/office/powerpoint/2010/main" val="9500001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rrowheads="1"/>
          </p:cNvSpPr>
          <p:nvPr>
            <p:ph type="title"/>
          </p:nvPr>
        </p:nvSpPr>
        <p:spPr/>
        <p:txBody>
          <a:bodyPr>
            <a:normAutofit fontScale="90000"/>
          </a:bodyPr>
          <a:lstStyle/>
          <a:p>
            <a:r>
              <a:rPr lang="en-US" dirty="0" smtClean="0"/>
              <a:t>6.4 Prove Triangles Similar by AA</a:t>
            </a:r>
            <a:endParaRPr lang="en-US" dirty="0"/>
          </a:p>
        </p:txBody>
      </p:sp>
      <mc:AlternateContent xmlns:mc="http://schemas.openxmlformats.org/markup-compatibility/2006" xmlns:a14="http://schemas.microsoft.com/office/drawing/2010/main">
        <mc:Choice Requires="a14">
          <p:sp>
            <p:nvSpPr>
              <p:cNvPr id="27651" name="Rectangle 3"/>
              <p:cNvSpPr>
                <a:spLocks noGrp="1" noRot="1" noChangeArrowheads="1"/>
              </p:cNvSpPr>
              <p:nvPr>
                <p:ph type="body" idx="1"/>
              </p:nvPr>
            </p:nvSpPr>
            <p:spPr/>
            <p:txBody>
              <a:bodyPr>
                <a:normAutofit fontScale="92500"/>
              </a:bodyPr>
              <a:lstStyle/>
              <a:p>
                <a:pPr>
                  <a:lnSpc>
                    <a:spcPct val="90000"/>
                  </a:lnSpc>
                </a:pPr>
                <a:endParaRPr lang="en-US" sz="2400" dirty="0" smtClean="0"/>
              </a:p>
              <a:p>
                <a:pPr>
                  <a:lnSpc>
                    <a:spcPct val="90000"/>
                  </a:lnSpc>
                </a:pPr>
                <a:r>
                  <a:rPr lang="en-US" sz="2400" dirty="0"/>
                  <a:t>Yesterday we learned how to identify when two polygons were similar.  Today we are going to focus on just triangles.  You can use similar triangles to find things like the height of a tree by using shadows.  You put a stick perpendicular to the ground.  Measure the stick and the shadow.  Then measure the shadow of the tree.  The triangles formed by the stick and the shadow and the tree and its shadow are similar so the height of the tree can be found by ratios. </a:t>
                </a:r>
                <a:endParaRPr lang="en-US" sz="2400" dirty="0" smtClean="0"/>
              </a:p>
              <a:p>
                <a:pPr>
                  <a:lnSpc>
                    <a:spcPct val="90000"/>
                  </a:lnSpc>
                </a:pPr>
                <a14:m>
                  <m:oMath xmlns:m="http://schemas.openxmlformats.org/officeDocument/2006/math">
                    <m:f>
                      <m:fPr>
                        <m:ctrlPr>
                          <a:rPr lang="en-US" sz="2400" b="0" i="1" smtClean="0">
                            <a:latin typeface="Cambria Math"/>
                          </a:rPr>
                        </m:ctrlPr>
                      </m:fPr>
                      <m:num>
                        <m:r>
                          <m:rPr>
                            <m:nor/>
                          </m:rPr>
                          <a:rPr lang="en-US" sz="2400" b="0" i="0" smtClean="0">
                            <a:latin typeface="Cambria Math"/>
                          </a:rPr>
                          <m:t>Tree</m:t>
                        </m:r>
                        <m:r>
                          <m:rPr>
                            <m:nor/>
                          </m:rPr>
                          <a:rPr lang="en-US" sz="2400" b="0" i="0" smtClean="0">
                            <a:latin typeface="Cambria Math"/>
                          </a:rPr>
                          <m:t> </m:t>
                        </m:r>
                        <m:r>
                          <m:rPr>
                            <m:nor/>
                          </m:rPr>
                          <a:rPr lang="en-US" sz="2400" b="0" i="0" smtClean="0">
                            <a:latin typeface="Cambria Math"/>
                          </a:rPr>
                          <m:t>Shadow</m:t>
                        </m:r>
                      </m:num>
                      <m:den>
                        <m:r>
                          <m:rPr>
                            <m:nor/>
                          </m:rPr>
                          <a:rPr lang="en-US" sz="2400" b="0" i="0" smtClean="0">
                            <a:latin typeface="Cambria Math"/>
                          </a:rPr>
                          <m:t>Stick</m:t>
                        </m:r>
                        <m:r>
                          <m:rPr>
                            <m:nor/>
                          </m:rPr>
                          <a:rPr lang="en-US" sz="2400" b="0" i="0" smtClean="0">
                            <a:latin typeface="Cambria Math"/>
                          </a:rPr>
                          <m:t> </m:t>
                        </m:r>
                        <m:r>
                          <m:rPr>
                            <m:nor/>
                          </m:rPr>
                          <a:rPr lang="en-US" sz="2400" b="0" i="0" smtClean="0">
                            <a:latin typeface="Cambria Math"/>
                          </a:rPr>
                          <m:t>Shadow</m:t>
                        </m:r>
                      </m:den>
                    </m:f>
                    <m:r>
                      <a:rPr lang="en-US" sz="2400" b="0" i="1" smtClean="0">
                        <a:latin typeface="Cambria Math"/>
                      </a:rPr>
                      <m:t>=</m:t>
                    </m:r>
                    <m:f>
                      <m:fPr>
                        <m:ctrlPr>
                          <a:rPr lang="en-US" sz="2400" b="0" i="1" smtClean="0">
                            <a:latin typeface="Cambria Math"/>
                          </a:rPr>
                        </m:ctrlPr>
                      </m:fPr>
                      <m:num>
                        <m:r>
                          <m:rPr>
                            <m:nor/>
                          </m:rPr>
                          <a:rPr lang="en-US" sz="2400" b="0" i="0" smtClean="0">
                            <a:latin typeface="Cambria Math"/>
                          </a:rPr>
                          <m:t>Tree</m:t>
                        </m:r>
                        <m:r>
                          <m:rPr>
                            <m:nor/>
                          </m:rPr>
                          <a:rPr lang="en-US" sz="2400" b="0" i="0" smtClean="0">
                            <a:latin typeface="Cambria Math"/>
                          </a:rPr>
                          <m:t> </m:t>
                        </m:r>
                        <m:r>
                          <m:rPr>
                            <m:nor/>
                          </m:rPr>
                          <a:rPr lang="en-US" sz="2400" b="0" i="0" smtClean="0">
                            <a:latin typeface="Cambria Math"/>
                          </a:rPr>
                          <m:t>Height</m:t>
                        </m:r>
                      </m:num>
                      <m:den>
                        <m:r>
                          <m:rPr>
                            <m:nor/>
                          </m:rPr>
                          <a:rPr lang="en-US" sz="2400" b="0" i="0" smtClean="0">
                            <a:latin typeface="Cambria Math"/>
                          </a:rPr>
                          <m:t>Stick</m:t>
                        </m:r>
                        <m:r>
                          <m:rPr>
                            <m:nor/>
                          </m:rPr>
                          <a:rPr lang="en-US" sz="2400" b="0" i="0" smtClean="0">
                            <a:latin typeface="Cambria Math"/>
                          </a:rPr>
                          <m:t> </m:t>
                        </m:r>
                        <m:r>
                          <m:rPr>
                            <m:nor/>
                          </m:rPr>
                          <a:rPr lang="en-US" sz="2400" b="0" i="0" smtClean="0">
                            <a:latin typeface="Cambria Math"/>
                          </a:rPr>
                          <m:t>Height</m:t>
                        </m:r>
                      </m:den>
                    </m:f>
                  </m:oMath>
                </a14:m>
                <a:endParaRPr lang="en-US" sz="2400" dirty="0"/>
              </a:p>
            </p:txBody>
          </p:sp>
        </mc:Choice>
        <mc:Fallback xmlns="">
          <p:sp>
            <p:nvSpPr>
              <p:cNvPr id="27651" name="Rectangle 3"/>
              <p:cNvSpPr>
                <a:spLocks noGrp="1" noRot="1" noChangeAspect="1" noMove="1" noResize="1" noEditPoints="1" noAdjustHandles="1" noChangeArrowheads="1" noChangeShapeType="1" noTextEdit="1"/>
              </p:cNvSpPr>
              <p:nvPr>
                <p:ph type="body" idx="1"/>
              </p:nvPr>
            </p:nvSpPr>
            <p:spPr>
              <a:blipFill rotWithShape="1">
                <a:blip r:embed="rId3"/>
                <a:stretch>
                  <a:fillRect r="-1037"/>
                </a:stretch>
              </a:blipFill>
            </p:spPr>
            <p:txBody>
              <a:bodyPr/>
              <a:lstStyle/>
              <a:p>
                <a:r>
                  <a:rPr lang="en-US">
                    <a:noFill/>
                  </a:rPr>
                  <a:t> </a:t>
                </a:r>
              </a:p>
            </p:txBody>
          </p:sp>
        </mc:Fallback>
      </mc:AlternateContent>
      <p:sp>
        <p:nvSpPr>
          <p:cNvPr id="27653" name="Rectangle 5"/>
          <p:cNvSpPr>
            <a:spLocks noChangeArrowheads="1"/>
          </p:cNvSpPr>
          <p:nvPr/>
        </p:nvSpPr>
        <p:spPr bwMode="auto">
          <a:xfrm>
            <a:off x="0" y="251011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Tree>
    <p:extLst>
      <p:ext uri="{BB962C8B-B14F-4D97-AF65-F5344CB8AC3E}">
        <p14:creationId xmlns:p14="http://schemas.microsoft.com/office/powerpoint/2010/main" val="1444862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65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rrowheads="1"/>
          </p:cNvSpPr>
          <p:nvPr>
            <p:ph type="title"/>
          </p:nvPr>
        </p:nvSpPr>
        <p:spPr/>
        <p:txBody>
          <a:bodyPr>
            <a:normAutofit fontScale="90000"/>
          </a:bodyPr>
          <a:lstStyle/>
          <a:p>
            <a:r>
              <a:rPr lang="en-US" dirty="0"/>
              <a:t>6.4 Prove Triangles Similar by AA</a:t>
            </a:r>
          </a:p>
        </p:txBody>
      </p:sp>
      <p:sp>
        <p:nvSpPr>
          <p:cNvPr id="28675" name="Rectangle 3"/>
          <p:cNvSpPr>
            <a:spLocks noGrp="1" noRot="1" noChangeArrowheads="1"/>
          </p:cNvSpPr>
          <p:nvPr>
            <p:ph type="body" idx="1"/>
          </p:nvPr>
        </p:nvSpPr>
        <p:spPr/>
        <p:txBody>
          <a:bodyPr/>
          <a:lstStyle/>
          <a:p>
            <a:r>
              <a:rPr lang="en-US" dirty="0" smtClean="0"/>
              <a:t>Draw </a:t>
            </a:r>
            <a:r>
              <a:rPr lang="en-US" dirty="0"/>
              <a:t>two triangles with two pairs of congruent angles.  Measure the corresponding sides.  Are they proportional?  Are the triangles similar?</a:t>
            </a:r>
          </a:p>
          <a:p>
            <a:endParaRPr lang="en-US" dirty="0"/>
          </a:p>
        </p:txBody>
      </p:sp>
      <p:sp>
        <p:nvSpPr>
          <p:cNvPr id="5" name="Rectangle 4"/>
          <p:cNvSpPr/>
          <p:nvPr/>
        </p:nvSpPr>
        <p:spPr>
          <a:xfrm>
            <a:off x="462280" y="4417483"/>
            <a:ext cx="8229600" cy="10795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n-US" sz="2400" dirty="0" smtClean="0">
                <a:solidFill>
                  <a:schemeClr val="tx1"/>
                </a:solidFill>
              </a:rPr>
              <a:t>If two angles of one triangle are congruent to two angles of another triangle, then the triangles are similar.</a:t>
            </a:r>
            <a:endParaRPr lang="en-US" sz="2400" dirty="0">
              <a:solidFill>
                <a:schemeClr val="tx1"/>
              </a:solidFill>
            </a:endParaRPr>
          </a:p>
        </p:txBody>
      </p:sp>
      <p:sp>
        <p:nvSpPr>
          <p:cNvPr id="6" name="Rectangle 5"/>
          <p:cNvSpPr/>
          <p:nvPr/>
        </p:nvSpPr>
        <p:spPr>
          <a:xfrm>
            <a:off x="462280" y="3972983"/>
            <a:ext cx="8229600" cy="4445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2800" dirty="0" smtClean="0"/>
              <a:t>AA Similarity</a:t>
            </a:r>
            <a:endParaRPr lang="en-US" sz="2800" dirty="0"/>
          </a:p>
        </p:txBody>
      </p:sp>
      <p:grpSp>
        <p:nvGrpSpPr>
          <p:cNvPr id="4" name="Group 3"/>
          <p:cNvGrpSpPr/>
          <p:nvPr/>
        </p:nvGrpSpPr>
        <p:grpSpPr>
          <a:xfrm>
            <a:off x="762001" y="2667000"/>
            <a:ext cx="6239933" cy="1268055"/>
            <a:chOff x="762000" y="3200400"/>
            <a:chExt cx="6239933" cy="1521666"/>
          </a:xfrm>
        </p:grpSpPr>
        <p:sp>
          <p:nvSpPr>
            <p:cNvPr id="2" name="Isosceles Triangle 1"/>
            <p:cNvSpPr/>
            <p:nvPr/>
          </p:nvSpPr>
          <p:spPr>
            <a:xfrm>
              <a:off x="762000" y="3200400"/>
              <a:ext cx="3048000" cy="1371600"/>
            </a:xfrm>
            <a:prstGeom prst="triangle">
              <a:avLst>
                <a:gd name="adj" fmla="val 32707"/>
              </a:avLst>
            </a:prstGeom>
            <a:noFill/>
            <a:ln cmpd="sng">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Isosceles Triangle 7"/>
            <p:cNvSpPr/>
            <p:nvPr/>
          </p:nvSpPr>
          <p:spPr>
            <a:xfrm>
              <a:off x="4800600" y="3581400"/>
              <a:ext cx="2201333" cy="990600"/>
            </a:xfrm>
            <a:prstGeom prst="triangle">
              <a:avLst>
                <a:gd name="adj" fmla="val 32707"/>
              </a:avLst>
            </a:prstGeom>
            <a:noFill/>
            <a:ln cmpd="sng">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914400" y="4278868"/>
              <a:ext cx="609600" cy="443198"/>
            </a:xfrm>
            <a:prstGeom prst="rect">
              <a:avLst/>
            </a:prstGeom>
            <a:noFill/>
          </p:spPr>
          <p:txBody>
            <a:bodyPr wrap="square" rtlCol="0">
              <a:spAutoFit/>
            </a:bodyPr>
            <a:lstStyle/>
            <a:p>
              <a:r>
                <a:rPr lang="en-US" dirty="0" smtClean="0"/>
                <a:t>55° </a:t>
              </a:r>
              <a:endParaRPr lang="en-US" dirty="0"/>
            </a:p>
          </p:txBody>
        </p:sp>
        <p:sp>
          <p:nvSpPr>
            <p:cNvPr id="10" name="TextBox 9"/>
            <p:cNvSpPr txBox="1"/>
            <p:nvPr/>
          </p:nvSpPr>
          <p:spPr>
            <a:xfrm>
              <a:off x="4953000" y="4278868"/>
              <a:ext cx="609600" cy="443198"/>
            </a:xfrm>
            <a:prstGeom prst="rect">
              <a:avLst/>
            </a:prstGeom>
            <a:noFill/>
          </p:spPr>
          <p:txBody>
            <a:bodyPr wrap="square" rtlCol="0">
              <a:spAutoFit/>
            </a:bodyPr>
            <a:lstStyle/>
            <a:p>
              <a:r>
                <a:rPr lang="en-US" dirty="0" smtClean="0"/>
                <a:t>55° </a:t>
              </a:r>
              <a:endParaRPr lang="en-US" dirty="0"/>
            </a:p>
          </p:txBody>
        </p:sp>
        <p:sp>
          <p:nvSpPr>
            <p:cNvPr id="11" name="TextBox 10"/>
            <p:cNvSpPr txBox="1"/>
            <p:nvPr/>
          </p:nvSpPr>
          <p:spPr>
            <a:xfrm>
              <a:off x="2971800" y="4278868"/>
              <a:ext cx="609600" cy="443198"/>
            </a:xfrm>
            <a:prstGeom prst="rect">
              <a:avLst/>
            </a:prstGeom>
            <a:noFill/>
          </p:spPr>
          <p:txBody>
            <a:bodyPr wrap="square" rtlCol="0">
              <a:spAutoFit/>
            </a:bodyPr>
            <a:lstStyle/>
            <a:p>
              <a:r>
                <a:rPr lang="en-US" dirty="0" smtClean="0"/>
                <a:t>34° </a:t>
              </a:r>
              <a:endParaRPr lang="en-US" dirty="0"/>
            </a:p>
          </p:txBody>
        </p:sp>
        <p:sp>
          <p:nvSpPr>
            <p:cNvPr id="12" name="TextBox 11"/>
            <p:cNvSpPr txBox="1"/>
            <p:nvPr/>
          </p:nvSpPr>
          <p:spPr>
            <a:xfrm>
              <a:off x="6172200" y="4278868"/>
              <a:ext cx="609600" cy="443198"/>
            </a:xfrm>
            <a:prstGeom prst="rect">
              <a:avLst/>
            </a:prstGeom>
            <a:noFill/>
          </p:spPr>
          <p:txBody>
            <a:bodyPr wrap="square" rtlCol="0">
              <a:spAutoFit/>
            </a:bodyPr>
            <a:lstStyle/>
            <a:p>
              <a:r>
                <a:rPr lang="en-US" dirty="0" smtClean="0"/>
                <a:t>34° </a:t>
              </a:r>
              <a:endParaRPr lang="en-US" dirty="0"/>
            </a:p>
          </p:txBody>
        </p:sp>
      </p:grpSp>
    </p:spTree>
    <p:extLst>
      <p:ext uri="{BB962C8B-B14F-4D97-AF65-F5344CB8AC3E}">
        <p14:creationId xmlns:p14="http://schemas.microsoft.com/office/powerpoint/2010/main" val="3600762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P spid="5" grpId="0" animBg="1"/>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Show that the triangles are similar. Write a similarity statement.</a:t>
            </a:r>
            <a:endParaRPr lang="en-US" dirty="0"/>
          </a:p>
        </p:txBody>
      </p:sp>
      <p:sp>
        <p:nvSpPr>
          <p:cNvPr id="3" name="Title 2"/>
          <p:cNvSpPr>
            <a:spLocks noGrp="1"/>
          </p:cNvSpPr>
          <p:nvPr>
            <p:ph type="title"/>
          </p:nvPr>
        </p:nvSpPr>
        <p:spPr/>
        <p:txBody>
          <a:bodyPr>
            <a:normAutofit fontScale="90000"/>
          </a:bodyPr>
          <a:lstStyle/>
          <a:p>
            <a:r>
              <a:rPr lang="en-US" dirty="0"/>
              <a:t>6.4 Prove Triangles Similar by AA</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159000"/>
            <a:ext cx="3962400" cy="162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1" y="3175000"/>
            <a:ext cx="3590925" cy="164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1587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fade">
                                      <p:cBhvr>
                                        <p:cTn id="7" dur="5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In our lesson opener, suppose we use a meter stick.  The stick’s shadow is 3 m.  The tree’s shadow is 150 m.  How high is the tree?</a:t>
            </a:r>
          </a:p>
          <a:p>
            <a:endParaRPr lang="en-US" dirty="0"/>
          </a:p>
          <a:p>
            <a:endParaRPr lang="en-US" dirty="0" smtClean="0"/>
          </a:p>
          <a:p>
            <a:endParaRPr lang="en-US" dirty="0"/>
          </a:p>
          <a:p>
            <a:endParaRPr lang="en-US" dirty="0" smtClean="0"/>
          </a:p>
          <a:p>
            <a:endParaRPr lang="en-US" dirty="0"/>
          </a:p>
          <a:p>
            <a:r>
              <a:rPr lang="en-US" i="1" dirty="0"/>
              <a:t>384 #4-22 even, 26-32 even, 41-46 all, </a:t>
            </a:r>
            <a:r>
              <a:rPr lang="en-US" i="1" dirty="0" smtClean="0"/>
              <a:t>48 = 21</a:t>
            </a:r>
            <a:endParaRPr lang="en-US" dirty="0" smtClean="0"/>
          </a:p>
        </p:txBody>
      </p:sp>
      <p:sp>
        <p:nvSpPr>
          <p:cNvPr id="3" name="Title 2"/>
          <p:cNvSpPr>
            <a:spLocks noGrp="1"/>
          </p:cNvSpPr>
          <p:nvPr>
            <p:ph type="title"/>
          </p:nvPr>
        </p:nvSpPr>
        <p:spPr/>
        <p:txBody>
          <a:bodyPr>
            <a:normAutofit fontScale="90000"/>
          </a:bodyPr>
          <a:lstStyle/>
          <a:p>
            <a:r>
              <a:rPr lang="en-US" dirty="0"/>
              <a:t>6.4 Prove Triangles Similar by AA</a:t>
            </a:r>
          </a:p>
        </p:txBody>
      </p:sp>
    </p:spTree>
    <p:extLst>
      <p:ext uri="{BB962C8B-B14F-4D97-AF65-F5344CB8AC3E}">
        <p14:creationId xmlns:p14="http://schemas.microsoft.com/office/powerpoint/2010/main" val="742581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hlinkClick r:id="rId3" action="ppaction://hlinkpres?slideindex=1&amp;slidetitle="/>
              </a:rPr>
              <a:t>6.4 Answers</a:t>
            </a:r>
            <a:endParaRPr lang="en-US" dirty="0" smtClean="0"/>
          </a:p>
          <a:p>
            <a:endParaRPr lang="en-US" dirty="0"/>
          </a:p>
          <a:p>
            <a:r>
              <a:rPr lang="en-US" dirty="0" smtClean="0">
                <a:hlinkClick r:id="rId4" action="ppaction://hlinkpres?slideindex=1&amp;slidetitle="/>
              </a:rPr>
              <a:t>6.4 Quiz</a:t>
            </a:r>
            <a:endParaRPr lang="en-US" dirty="0"/>
          </a:p>
        </p:txBody>
      </p:sp>
      <p:sp>
        <p:nvSpPr>
          <p:cNvPr id="3" name="Title 2"/>
          <p:cNvSpPr>
            <a:spLocks noGrp="1"/>
          </p:cNvSpPr>
          <p:nvPr>
            <p:ph type="title"/>
          </p:nvPr>
        </p:nvSpPr>
        <p:spPr/>
        <p:txBody>
          <a:bodyPr/>
          <a:lstStyle/>
          <a:p>
            <a:r>
              <a:rPr lang="en-US" dirty="0" smtClean="0"/>
              <a:t>Answers and Quiz</a:t>
            </a:r>
            <a:endParaRPr lang="en-US" dirty="0"/>
          </a:p>
        </p:txBody>
      </p:sp>
    </p:spTree>
    <p:extLst>
      <p:ext uri="{BB962C8B-B14F-4D97-AF65-F5344CB8AC3E}">
        <p14:creationId xmlns:p14="http://schemas.microsoft.com/office/powerpoint/2010/main" val="1153619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6.5 Prove Triangles Similar by SSS and SAS</a:t>
            </a:r>
            <a:endParaRPr lang="en-US" dirty="0"/>
          </a:p>
        </p:txBody>
      </p:sp>
      <p:sp>
        <p:nvSpPr>
          <p:cNvPr id="4" name="Rectangle 3"/>
          <p:cNvSpPr/>
          <p:nvPr/>
        </p:nvSpPr>
        <p:spPr>
          <a:xfrm>
            <a:off x="492760" y="1714500"/>
            <a:ext cx="8229600" cy="10795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n-US" sz="2400" dirty="0" smtClean="0">
                <a:solidFill>
                  <a:schemeClr val="tx1"/>
                </a:solidFill>
              </a:rPr>
              <a:t>If the measures of the corresponding sides of two triangles are proportional, then the triangles are similar.</a:t>
            </a:r>
            <a:endParaRPr lang="en-US" sz="2400" dirty="0">
              <a:solidFill>
                <a:schemeClr val="tx1"/>
              </a:solidFill>
            </a:endParaRPr>
          </a:p>
        </p:txBody>
      </p:sp>
      <p:sp>
        <p:nvSpPr>
          <p:cNvPr id="5" name="Rectangle 4"/>
          <p:cNvSpPr/>
          <p:nvPr/>
        </p:nvSpPr>
        <p:spPr>
          <a:xfrm>
            <a:off x="492760" y="1270000"/>
            <a:ext cx="8229600" cy="4445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2800" dirty="0" smtClean="0"/>
              <a:t>SSS Similarity</a:t>
            </a:r>
            <a:endParaRPr lang="en-US" sz="2800" dirty="0"/>
          </a:p>
        </p:txBody>
      </p:sp>
      <p:sp>
        <p:nvSpPr>
          <p:cNvPr id="6" name="Rectangle 5"/>
          <p:cNvSpPr/>
          <p:nvPr/>
        </p:nvSpPr>
        <p:spPr>
          <a:xfrm>
            <a:off x="492760" y="3937000"/>
            <a:ext cx="8229600" cy="1397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nSpc>
                <a:spcPct val="80000"/>
              </a:lnSpc>
            </a:pPr>
            <a:r>
              <a:rPr lang="en-US" sz="2400" dirty="0" smtClean="0">
                <a:solidFill>
                  <a:schemeClr val="tx1"/>
                </a:solidFill>
              </a:rPr>
              <a:t>If the measures of two sides of a triangle are proportional to the measures of two corresponding sides of another triangle and the included angles are congruent, then the triangles are similar.</a:t>
            </a:r>
            <a:endParaRPr lang="en-US" sz="2400" dirty="0">
              <a:solidFill>
                <a:schemeClr val="tx1"/>
              </a:solidFill>
            </a:endParaRPr>
          </a:p>
        </p:txBody>
      </p:sp>
      <p:sp>
        <p:nvSpPr>
          <p:cNvPr id="7" name="Rectangle 6"/>
          <p:cNvSpPr/>
          <p:nvPr/>
        </p:nvSpPr>
        <p:spPr>
          <a:xfrm>
            <a:off x="492760" y="3492500"/>
            <a:ext cx="8229600" cy="4445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2800" dirty="0" smtClean="0"/>
              <a:t>SAS Similarity</a:t>
            </a:r>
            <a:endParaRPr lang="en-US" sz="2800" dirty="0"/>
          </a:p>
        </p:txBody>
      </p:sp>
    </p:spTree>
    <p:extLst>
      <p:ext uri="{BB962C8B-B14F-4D97-AF65-F5344CB8AC3E}">
        <p14:creationId xmlns:p14="http://schemas.microsoft.com/office/powerpoint/2010/main" val="2866388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Which of the three triangles are similar?</a:t>
            </a:r>
          </a:p>
          <a:p>
            <a:endParaRPr lang="en-US" dirty="0"/>
          </a:p>
          <a:p>
            <a:endParaRPr lang="en-US" dirty="0" smtClean="0"/>
          </a:p>
          <a:p>
            <a:endParaRPr lang="en-US" dirty="0"/>
          </a:p>
          <a:p>
            <a:endParaRPr lang="en-US" dirty="0" smtClean="0"/>
          </a:p>
          <a:p>
            <a:endParaRPr lang="en-US" dirty="0" smtClean="0"/>
          </a:p>
          <a:p>
            <a:r>
              <a:rPr lang="en-US" dirty="0" smtClean="0"/>
              <a:t>The shortest side of a </a:t>
            </a:r>
            <a:r>
              <a:rPr lang="en-US" dirty="0" smtClean="0">
                <a:latin typeface="Calibri"/>
                <a:cs typeface="Calibri"/>
              </a:rPr>
              <a:t>triangle similar to </a:t>
            </a:r>
            <a:r>
              <a:rPr lang="el-GR" dirty="0" smtClean="0">
                <a:latin typeface="Calibri"/>
                <a:cs typeface="Calibri"/>
              </a:rPr>
              <a:t>Δ</a:t>
            </a:r>
            <a:r>
              <a:rPr lang="en-US" dirty="0" smtClean="0">
                <a:latin typeface="Calibri"/>
                <a:cs typeface="Calibri"/>
              </a:rPr>
              <a:t>RST is 12 units long.  Find the other side lengths of the triangle.</a:t>
            </a:r>
            <a:endParaRPr lang="en-US" dirty="0"/>
          </a:p>
        </p:txBody>
      </p:sp>
      <p:sp>
        <p:nvSpPr>
          <p:cNvPr id="3" name="Title 2"/>
          <p:cNvSpPr>
            <a:spLocks noGrp="1"/>
          </p:cNvSpPr>
          <p:nvPr>
            <p:ph type="title"/>
          </p:nvPr>
        </p:nvSpPr>
        <p:spPr/>
        <p:txBody>
          <a:bodyPr>
            <a:normAutofit fontScale="90000"/>
          </a:bodyPr>
          <a:lstStyle/>
          <a:p>
            <a:r>
              <a:rPr lang="en-US" dirty="0"/>
              <a:t>6.5 Prove Triangles Similar by SSS and SAS</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1587500"/>
            <a:ext cx="4838700" cy="1801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1857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8194"/>
                                        </p:tgtEl>
                                        <p:attrNameLst>
                                          <p:attrName>style.visibility</p:attrName>
                                        </p:attrNameLst>
                                      </p:cBhvr>
                                      <p:to>
                                        <p:strVal val="visible"/>
                                      </p:to>
                                    </p:set>
                                    <p:animEffect transition="in" filter="fade">
                                      <p:cBhvr>
                                        <p:cTn id="9" dur="500"/>
                                        <p:tgtEl>
                                          <p:spTgt spid="819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Explain how to show that the indicated triangles are similar.</a:t>
            </a:r>
          </a:p>
          <a:p>
            <a:r>
              <a:rPr lang="en-US" dirty="0" smtClean="0">
                <a:latin typeface="Calibri"/>
                <a:cs typeface="Calibri"/>
              </a:rPr>
              <a:t>ΔSRT ~ ΔPNQ</a:t>
            </a:r>
          </a:p>
          <a:p>
            <a:endParaRPr lang="en-US" dirty="0">
              <a:latin typeface="Calibri"/>
              <a:cs typeface="Calibri"/>
            </a:endParaRPr>
          </a:p>
          <a:p>
            <a:endParaRPr lang="en-US" dirty="0" smtClean="0">
              <a:latin typeface="Calibri"/>
              <a:cs typeface="Calibri"/>
            </a:endParaRPr>
          </a:p>
          <a:p>
            <a:r>
              <a:rPr lang="en-US" dirty="0" smtClean="0">
                <a:latin typeface="Calibri"/>
                <a:cs typeface="Calibri"/>
              </a:rPr>
              <a:t>ΔXZW ~ ΔYZX</a:t>
            </a:r>
          </a:p>
          <a:p>
            <a:endParaRPr lang="en-US" dirty="0">
              <a:latin typeface="Calibri"/>
              <a:cs typeface="Calibri"/>
            </a:endParaRPr>
          </a:p>
          <a:p>
            <a:endParaRPr lang="en-US" dirty="0" smtClean="0">
              <a:latin typeface="Calibri"/>
              <a:cs typeface="Calibri"/>
            </a:endParaRPr>
          </a:p>
          <a:p>
            <a:endParaRPr lang="en-US" dirty="0"/>
          </a:p>
        </p:txBody>
      </p:sp>
      <p:sp>
        <p:nvSpPr>
          <p:cNvPr id="3" name="Title 2"/>
          <p:cNvSpPr>
            <a:spLocks noGrp="1"/>
          </p:cNvSpPr>
          <p:nvPr>
            <p:ph type="title"/>
          </p:nvPr>
        </p:nvSpPr>
        <p:spPr/>
        <p:txBody>
          <a:bodyPr>
            <a:normAutofit fontScale="90000"/>
          </a:bodyPr>
          <a:lstStyle/>
          <a:p>
            <a:r>
              <a:rPr lang="en-US" dirty="0"/>
              <a:t>6.5 Prove Triangles Similar by SSS and SAS</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1" y="1944688"/>
            <a:ext cx="5057775" cy="182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3913188"/>
            <a:ext cx="3790950" cy="1801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362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0" presetClass="entr" presetSubtype="0" fill="hold" nodeType="withEffect">
                                  <p:stCondLst>
                                    <p:cond delay="0"/>
                                  </p:stCondLst>
                                  <p:childTnLst>
                                    <p:set>
                                      <p:cBhvr>
                                        <p:cTn id="12" dur="1" fill="hold">
                                          <p:stCondLst>
                                            <p:cond delay="0"/>
                                          </p:stCondLst>
                                        </p:cTn>
                                        <p:tgtEl>
                                          <p:spTgt spid="9218"/>
                                        </p:tgtEl>
                                        <p:attrNameLst>
                                          <p:attrName>style.visibility</p:attrName>
                                        </p:attrNameLst>
                                      </p:cBhvr>
                                      <p:to>
                                        <p:strVal val="visible"/>
                                      </p:to>
                                    </p:set>
                                    <p:animEffect transition="in" filter="fade">
                                      <p:cBhvr>
                                        <p:cTn id="13" dur="500"/>
                                        <p:tgtEl>
                                          <p:spTgt spid="9218"/>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childTnLst>
                                </p:cTn>
                              </p:par>
                              <p:par>
                                <p:cTn id="18" presetID="10" presetClass="entr" presetSubtype="0" fill="hold" nodeType="withEffect">
                                  <p:stCondLst>
                                    <p:cond delay="0"/>
                                  </p:stCondLst>
                                  <p:childTnLst>
                                    <p:set>
                                      <p:cBhvr>
                                        <p:cTn id="19" dur="1" fill="hold">
                                          <p:stCondLst>
                                            <p:cond delay="0"/>
                                          </p:stCondLst>
                                        </p:cTn>
                                        <p:tgtEl>
                                          <p:spTgt spid="9219"/>
                                        </p:tgtEl>
                                        <p:attrNameLst>
                                          <p:attrName>style.visibility</p:attrName>
                                        </p:attrNameLst>
                                      </p:cBhvr>
                                      <p:to>
                                        <p:strVal val="visible"/>
                                      </p:to>
                                    </p:set>
                                    <p:animEffect transition="in" filter="fade">
                                      <p:cBhvr>
                                        <p:cTn id="20" dur="500"/>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i="1" dirty="0"/>
              <a:t>391 #4-24 even, 25, 26, 30, 32, 36, 38, 41-44 </a:t>
            </a:r>
            <a:r>
              <a:rPr lang="en-US" i="1" dirty="0" smtClean="0"/>
              <a:t>all = 21</a:t>
            </a:r>
          </a:p>
          <a:p>
            <a:r>
              <a:rPr lang="en-US" i="1" dirty="0" smtClean="0"/>
              <a:t>Extra Credit </a:t>
            </a:r>
            <a:r>
              <a:rPr lang="en-US" i="1" dirty="0"/>
              <a:t>395 #2, </a:t>
            </a:r>
            <a:r>
              <a:rPr lang="en-US" i="1" dirty="0" smtClean="0"/>
              <a:t>6 = +2</a:t>
            </a:r>
            <a:endParaRPr lang="en-US" dirty="0"/>
          </a:p>
        </p:txBody>
      </p:sp>
      <p:sp>
        <p:nvSpPr>
          <p:cNvPr id="3" name="Title 2"/>
          <p:cNvSpPr>
            <a:spLocks noGrp="1"/>
          </p:cNvSpPr>
          <p:nvPr>
            <p:ph type="title"/>
          </p:nvPr>
        </p:nvSpPr>
        <p:spPr/>
        <p:txBody>
          <a:bodyPr>
            <a:normAutofit fontScale="90000"/>
          </a:bodyPr>
          <a:lstStyle/>
          <a:p>
            <a:r>
              <a:rPr lang="en-US" dirty="0"/>
              <a:t>6.5 Prove Triangles Similar by SSS and SAS</a:t>
            </a:r>
          </a:p>
        </p:txBody>
      </p:sp>
    </p:spTree>
    <p:extLst>
      <p:ext uri="{BB962C8B-B14F-4D97-AF65-F5344CB8AC3E}">
        <p14:creationId xmlns:p14="http://schemas.microsoft.com/office/powerpoint/2010/main" val="21859031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hlinkClick r:id="rId3" action="ppaction://hlinkpres?slideindex=1&amp;slidetitle="/>
              </a:rPr>
              <a:t>6.5 Answers</a:t>
            </a:r>
            <a:endParaRPr lang="en-US" dirty="0" smtClean="0"/>
          </a:p>
          <a:p>
            <a:endParaRPr lang="en-US" dirty="0"/>
          </a:p>
          <a:p>
            <a:r>
              <a:rPr lang="en-US" dirty="0" smtClean="0">
                <a:hlinkClick r:id="rId4" action="ppaction://hlinkpres?slideindex=1&amp;slidetitle="/>
              </a:rPr>
              <a:t>6.5 Quiz</a:t>
            </a:r>
            <a:endParaRPr lang="en-US" dirty="0"/>
          </a:p>
        </p:txBody>
      </p:sp>
      <p:sp>
        <p:nvSpPr>
          <p:cNvPr id="3" name="Title 2"/>
          <p:cNvSpPr>
            <a:spLocks noGrp="1"/>
          </p:cNvSpPr>
          <p:nvPr>
            <p:ph type="title"/>
          </p:nvPr>
        </p:nvSpPr>
        <p:spPr/>
        <p:txBody>
          <a:bodyPr/>
          <a:lstStyle/>
          <a:p>
            <a:r>
              <a:rPr lang="en-US" dirty="0" smtClean="0"/>
              <a:t>Answers and Quiz</a:t>
            </a:r>
            <a:endParaRPr lang="en-US" dirty="0"/>
          </a:p>
        </p:txBody>
      </p:sp>
    </p:spTree>
    <p:extLst>
      <p:ext uri="{BB962C8B-B14F-4D97-AF65-F5344CB8AC3E}">
        <p14:creationId xmlns:p14="http://schemas.microsoft.com/office/powerpoint/2010/main" val="1153619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a:buFont typeface="Wingdings" pitchFamily="2" charset="2"/>
                  <a:buNone/>
                </a:pPr>
                <a:r>
                  <a:rPr lang="en-US" dirty="0" smtClean="0"/>
                  <a:t>Ratio</a:t>
                </a:r>
              </a:p>
              <a:p>
                <a:r>
                  <a:rPr lang="en-US" dirty="0"/>
                  <a:t>Comparing one number to </a:t>
                </a:r>
                <a:r>
                  <a:rPr lang="en-US" dirty="0" smtClean="0"/>
                  <a:t>another</a:t>
                </a:r>
                <a:r>
                  <a:rPr lang="en-US" dirty="0"/>
                  <a:t>.</a:t>
                </a:r>
              </a:p>
              <a:p>
                <a:r>
                  <a:rPr lang="en-US" dirty="0"/>
                  <a:t>Written as 1:64 or </a:t>
                </a:r>
                <a14:m>
                  <m:oMath xmlns:m="http://schemas.openxmlformats.org/officeDocument/2006/math">
                    <m:f>
                      <m:fPr>
                        <m:ctrlPr>
                          <a:rPr lang="en-US" b="0" i="1" smtClean="0">
                            <a:latin typeface="Cambria Math"/>
                          </a:rPr>
                        </m:ctrlPr>
                      </m:fPr>
                      <m:num>
                        <m:r>
                          <a:rPr lang="en-US" b="0" i="1" smtClean="0">
                            <a:latin typeface="Cambria Math"/>
                          </a:rPr>
                          <m:t>1</m:t>
                        </m:r>
                      </m:num>
                      <m:den>
                        <m:r>
                          <a:rPr lang="en-US" b="0" i="1" smtClean="0">
                            <a:latin typeface="Cambria Math"/>
                          </a:rPr>
                          <m:t>64</m:t>
                        </m:r>
                      </m:den>
                    </m:f>
                  </m:oMath>
                </a14:m>
                <a:endParaRPr lang="en-US" dirty="0"/>
              </a:p>
              <a:p>
                <a:r>
                  <a:rPr lang="en-US" dirty="0"/>
                  <a:t>My toy tractors are 1:64 scale.  </a:t>
                </a:r>
                <a:r>
                  <a:rPr lang="en-US" dirty="0" smtClean="0"/>
                  <a:t>That </a:t>
                </a:r>
                <a:r>
                  <a:rPr lang="en-US" dirty="0"/>
                  <a:t>means that one inch on the model is 64 inches on the real thing. </a:t>
                </a:r>
                <a:endParaRPr lang="en-US" dirty="0" smtClean="0"/>
              </a:p>
              <a:p>
                <a:r>
                  <a:rPr lang="en-US" dirty="0" smtClean="0"/>
                  <a:t>Simplify the ratio</a:t>
                </a:r>
              </a:p>
              <a:p>
                <a:pPr lvl="1"/>
                <a:r>
                  <a:rPr lang="en-US" dirty="0" smtClean="0"/>
                  <a:t>24 yards to 3 yards</a:t>
                </a:r>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t="-1213"/>
                </a:stretch>
              </a:blipFill>
            </p:spPr>
            <p:txBody>
              <a:bodyPr/>
              <a:lstStyle/>
              <a:p>
                <a:r>
                  <a:rPr lang="en-US">
                    <a:noFill/>
                  </a:rPr>
                  <a:t> </a:t>
                </a:r>
              </a:p>
            </p:txBody>
          </p:sp>
        </mc:Fallback>
      </mc:AlternateContent>
      <p:sp>
        <p:nvSpPr>
          <p:cNvPr id="2" name="Title 1"/>
          <p:cNvSpPr>
            <a:spLocks noGrp="1"/>
          </p:cNvSpPr>
          <p:nvPr>
            <p:ph type="title"/>
          </p:nvPr>
        </p:nvSpPr>
        <p:spPr/>
        <p:txBody>
          <a:bodyPr>
            <a:normAutofit fontScale="90000"/>
          </a:bodyPr>
          <a:lstStyle/>
          <a:p>
            <a:r>
              <a:rPr lang="en-US" dirty="0" smtClean="0"/>
              <a:t>6.1 Ratios, Proportions, and the Geometric Mean</a:t>
            </a:r>
            <a:endParaRPr lang="en-US" dirty="0"/>
          </a:p>
        </p:txBody>
      </p:sp>
      <p:pic>
        <p:nvPicPr>
          <p:cNvPr id="4" name="Picture 4" descr="tractor 1"/>
          <p:cNvPicPr>
            <a:picLocks noChangeAspect="1" noChangeArrowheads="1"/>
          </p:cNvPicPr>
          <p:nvPr/>
        </p:nvPicPr>
        <p:blipFill>
          <a:blip r:embed="rId4">
            <a:extLst>
              <a:ext uri="{28A0092B-C50C-407E-A947-70E740481C1C}">
                <a14:useLocalDpi xmlns:a14="http://schemas.microsoft.com/office/drawing/2010/main" val="0"/>
              </a:ext>
            </a:extLst>
          </a:blip>
          <a:srcRect l="32001" r="23999" b="10001"/>
          <a:stretch>
            <a:fillRect/>
          </a:stretch>
        </p:blipFill>
        <p:spPr bwMode="auto">
          <a:xfrm>
            <a:off x="7437783" y="3560279"/>
            <a:ext cx="1676400"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137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191000"/>
            <a:ext cx="8229600" cy="815076"/>
          </a:xfrm>
        </p:spPr>
        <p:txBody>
          <a:bodyPr>
            <a:normAutofit lnSpcReduction="10000"/>
          </a:bodyPr>
          <a:lstStyle/>
          <a:p>
            <a:r>
              <a:rPr lang="en-US" sz="2400" dirty="0"/>
              <a:t>And the converse is also true.  Proportional segments </a:t>
            </a:r>
            <a:r>
              <a:rPr lang="en-US" sz="2400" dirty="0">
                <a:sym typeface="Wingdings" pitchFamily="2" charset="2"/>
              </a:rPr>
              <a:t></a:t>
            </a:r>
            <a:r>
              <a:rPr lang="en-US" sz="2400" dirty="0"/>
              <a:t> line parallel to the third side.</a:t>
            </a:r>
          </a:p>
          <a:p>
            <a:endParaRPr lang="en-US" dirty="0"/>
          </a:p>
        </p:txBody>
      </p:sp>
      <p:sp>
        <p:nvSpPr>
          <p:cNvPr id="3" name="Title 2"/>
          <p:cNvSpPr>
            <a:spLocks noGrp="1"/>
          </p:cNvSpPr>
          <p:nvPr>
            <p:ph type="title"/>
          </p:nvPr>
        </p:nvSpPr>
        <p:spPr/>
        <p:txBody>
          <a:bodyPr>
            <a:normAutofit fontScale="90000"/>
          </a:bodyPr>
          <a:lstStyle/>
          <a:p>
            <a:r>
              <a:rPr lang="en-US" dirty="0" smtClean="0"/>
              <a:t>6.6 Use Proportionality Theorems</a:t>
            </a:r>
            <a:endParaRPr lang="en-US" dirty="0"/>
          </a:p>
        </p:txBody>
      </p:sp>
      <p:sp>
        <p:nvSpPr>
          <p:cNvPr id="4" name="Rectangle 3"/>
          <p:cNvSpPr/>
          <p:nvPr/>
        </p:nvSpPr>
        <p:spPr>
          <a:xfrm>
            <a:off x="492760" y="1714500"/>
            <a:ext cx="8229600" cy="10795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n-US" sz="2400" dirty="0">
                <a:solidFill>
                  <a:schemeClr val="tx1"/>
                </a:solidFill>
              </a:rPr>
              <a:t>If a line is parallel to a side of a triangle, then it separates the other two sides into proportional segments.</a:t>
            </a:r>
          </a:p>
        </p:txBody>
      </p:sp>
      <p:sp>
        <p:nvSpPr>
          <p:cNvPr id="5" name="Rectangle 4"/>
          <p:cNvSpPr/>
          <p:nvPr/>
        </p:nvSpPr>
        <p:spPr>
          <a:xfrm>
            <a:off x="492760" y="1270000"/>
            <a:ext cx="8229600" cy="4445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2800" dirty="0"/>
              <a:t>Triangle Proportionality </a:t>
            </a:r>
            <a:r>
              <a:rPr lang="en-US" sz="2800" dirty="0" smtClean="0"/>
              <a:t>Theorem</a:t>
            </a:r>
            <a:endParaRPr lang="en-US" sz="28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74210" y="2476500"/>
            <a:ext cx="4248150"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9929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animEffect transition="in" filter="fade">
                                      <p:cBhvr>
                                        <p:cTn id="9" dur="500"/>
                                        <p:tgtEl>
                                          <p:spTgt spid="4"/>
                                        </p:tgtEl>
                                      </p:cBhvr>
                                    </p:animEffect>
                                  </p:childTnLst>
                                </p:cTn>
                              </p:par>
                              <p:par>
                                <p:cTn id="10" presetID="10" presetClass="entr" presetSubtype="0" fill="hold" nodeType="with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500"/>
                                        <p:tgtEl>
                                          <p:spTgt spid="1026"/>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animBg="1"/>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rrowheads="1"/>
          </p:cNvSpPr>
          <p:nvPr>
            <p:ph type="title"/>
          </p:nvPr>
        </p:nvSpPr>
        <p:spPr/>
        <p:txBody>
          <a:bodyPr>
            <a:normAutofit fontScale="90000"/>
          </a:bodyPr>
          <a:lstStyle/>
          <a:p>
            <a:r>
              <a:rPr lang="en-US" dirty="0"/>
              <a:t>6.6 Use Proportionality Theorems</a:t>
            </a:r>
          </a:p>
        </p:txBody>
      </p:sp>
      <mc:AlternateContent xmlns:mc="http://schemas.openxmlformats.org/markup-compatibility/2006" xmlns:a14="http://schemas.microsoft.com/office/drawing/2010/main">
        <mc:Choice Requires="a14">
          <p:sp>
            <p:nvSpPr>
              <p:cNvPr id="32771" name="Rectangle 3"/>
              <p:cNvSpPr>
                <a:spLocks noGrp="1" noRot="1" noChangeArrowheads="1"/>
              </p:cNvSpPr>
              <p:nvPr>
                <p:ph type="body" idx="1"/>
              </p:nvPr>
            </p:nvSpPr>
            <p:spPr/>
            <p:txBody>
              <a:bodyPr/>
              <a:lstStyle/>
              <a:p>
                <a:r>
                  <a:rPr lang="en-US" sz="2800" dirty="0" smtClean="0"/>
                  <a:t>Example</a:t>
                </a:r>
                <a:r>
                  <a:rPr lang="en-US" sz="2800" dirty="0"/>
                  <a:t>:</a:t>
                </a:r>
              </a:p>
              <a:p>
                <a:pPr lvl="1"/>
                <a:r>
                  <a:rPr lang="en-US" sz="2400" dirty="0"/>
                  <a:t>In </a:t>
                </a:r>
                <a:r>
                  <a:rPr lang="el-GR" sz="2400" dirty="0" smtClean="0">
                    <a:latin typeface="Calibri"/>
                    <a:cs typeface="Calibri"/>
                  </a:rPr>
                  <a:t>Δ</a:t>
                </a:r>
                <a:r>
                  <a:rPr lang="en-US" sz="2400" dirty="0" smtClean="0"/>
                  <a:t>RSQ </a:t>
                </a:r>
                <a:r>
                  <a:rPr lang="en-US" sz="2400" dirty="0"/>
                  <a:t>with </a:t>
                </a:r>
                <a:r>
                  <a:rPr lang="en-US" sz="2400" dirty="0" smtClean="0"/>
                  <a:t>chord TU, QR </a:t>
                </a:r>
                <a:r>
                  <a:rPr lang="en-US" sz="2400" dirty="0"/>
                  <a:t>= 10, </a:t>
                </a:r>
                <a:r>
                  <a:rPr lang="en-US" sz="2400" dirty="0" smtClean="0"/>
                  <a:t>QT </a:t>
                </a:r>
                <a:r>
                  <a:rPr lang="en-US" sz="2400" dirty="0"/>
                  <a:t>= 2, </a:t>
                </a:r>
                <a:r>
                  <a:rPr lang="en-US" sz="2400" dirty="0" smtClean="0"/>
                  <a:t>UR </a:t>
                </a:r>
                <a:r>
                  <a:rPr lang="en-US" sz="2400" dirty="0"/>
                  <a:t>= 6, and </a:t>
                </a:r>
                <a:r>
                  <a:rPr lang="en-US" sz="2400" dirty="0" smtClean="0"/>
                  <a:t>SR </a:t>
                </a:r>
                <a:r>
                  <a:rPr lang="en-US" sz="2400" dirty="0"/>
                  <a:t>= 12.  Determine if </a:t>
                </a:r>
                <a14:m>
                  <m:oMath xmlns:m="http://schemas.openxmlformats.org/officeDocument/2006/math">
                    <m:bar>
                      <m:barPr>
                        <m:pos m:val="top"/>
                        <m:ctrlPr>
                          <a:rPr lang="en-US" sz="2400" b="0" i="1" smtClean="0">
                            <a:latin typeface="Cambria Math"/>
                          </a:rPr>
                        </m:ctrlPr>
                      </m:barPr>
                      <m:e>
                        <m:r>
                          <a:rPr lang="en-US" sz="2400" b="0" i="1" smtClean="0">
                            <a:latin typeface="Cambria Math"/>
                          </a:rPr>
                          <m:t>𝑄𝑆</m:t>
                        </m:r>
                      </m:e>
                    </m:bar>
                    <m:r>
                      <a:rPr lang="en-US" sz="2400" i="1">
                        <a:latin typeface="Cambria Math"/>
                        <a:ea typeface="Cambria Math"/>
                      </a:rPr>
                      <m:t>∥</m:t>
                    </m:r>
                    <m:bar>
                      <m:barPr>
                        <m:pos m:val="top"/>
                        <m:ctrlPr>
                          <a:rPr lang="en-US" sz="2400" b="0" i="1" smtClean="0">
                            <a:latin typeface="Cambria Math"/>
                            <a:ea typeface="Cambria Math"/>
                          </a:rPr>
                        </m:ctrlPr>
                      </m:barPr>
                      <m:e>
                        <m:r>
                          <a:rPr lang="en-US" sz="2400" b="0" i="1" smtClean="0">
                            <a:latin typeface="Cambria Math"/>
                            <a:ea typeface="Cambria Math"/>
                          </a:rPr>
                          <m:t>𝑇𝑈</m:t>
                        </m:r>
                      </m:e>
                    </m:bar>
                  </m:oMath>
                </a14:m>
                <a:r>
                  <a:rPr lang="en-US" sz="2400" dirty="0" smtClean="0"/>
                  <a:t>.</a:t>
                </a:r>
                <a:endParaRPr lang="en-US" sz="2400" dirty="0"/>
              </a:p>
              <a:p>
                <a:pPr lvl="2"/>
                <a:endParaRPr lang="en-US" sz="2000" dirty="0"/>
              </a:p>
            </p:txBody>
          </p:sp>
        </mc:Choice>
        <mc:Fallback xmlns="">
          <p:sp>
            <p:nvSpPr>
              <p:cNvPr id="32771" name="Rectangle 3"/>
              <p:cNvSpPr>
                <a:spLocks noGrp="1" noRot="1" noChangeAspect="1" noMove="1" noResize="1" noEditPoints="1" noAdjustHandles="1" noChangeArrowheads="1" noChangeShapeType="1" noTextEdit="1"/>
              </p:cNvSpPr>
              <p:nvPr>
                <p:ph type="body" idx="1"/>
              </p:nvPr>
            </p:nvSpPr>
            <p:spPr>
              <a:blipFill rotWithShape="1">
                <a:blip r:embed="rId3"/>
                <a:stretch>
                  <a:fillRect t="-1348" r="-1037"/>
                </a:stretch>
              </a:blipFill>
            </p:spPr>
            <p:txBody>
              <a:bodyPr/>
              <a:lstStyle/>
              <a:p>
                <a:r>
                  <a:rPr lang="en-US">
                    <a:noFill/>
                  </a:rPr>
                  <a:t> </a:t>
                </a:r>
              </a:p>
            </p:txBody>
          </p:sp>
        </mc:Fallback>
      </mc:AlternateContent>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1" y="2792474"/>
            <a:ext cx="4467225" cy="1644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792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rrowheads="1"/>
          </p:cNvSpPr>
          <p:nvPr>
            <p:ph type="title"/>
          </p:nvPr>
        </p:nvSpPr>
        <p:spPr/>
        <p:txBody>
          <a:bodyPr>
            <a:normAutofit fontScale="90000"/>
          </a:bodyPr>
          <a:lstStyle/>
          <a:p>
            <a:r>
              <a:rPr lang="en-US" dirty="0"/>
              <a:t>6.6 Use Proportionality Theorems</a:t>
            </a:r>
          </a:p>
        </p:txBody>
      </p:sp>
      <p:sp>
        <p:nvSpPr>
          <p:cNvPr id="36867" name="Rectangle 3"/>
          <p:cNvSpPr>
            <a:spLocks noGrp="1" noRot="1" noChangeArrowheads="1"/>
          </p:cNvSpPr>
          <p:nvPr>
            <p:ph type="body" idx="1"/>
          </p:nvPr>
        </p:nvSpPr>
        <p:spPr>
          <a:xfrm>
            <a:off x="838200" y="2921000"/>
            <a:ext cx="8007350" cy="1270000"/>
          </a:xfrm>
        </p:spPr>
        <p:txBody>
          <a:bodyPr>
            <a:normAutofit/>
          </a:bodyPr>
          <a:lstStyle/>
          <a:p>
            <a:pPr>
              <a:lnSpc>
                <a:spcPct val="90000"/>
              </a:lnSpc>
            </a:pPr>
            <a:r>
              <a:rPr lang="en-US" sz="2400" dirty="0" smtClean="0"/>
              <a:t>Example</a:t>
            </a:r>
            <a:r>
              <a:rPr lang="en-US" sz="2400" dirty="0"/>
              <a:t>:</a:t>
            </a:r>
          </a:p>
          <a:p>
            <a:pPr lvl="1">
              <a:lnSpc>
                <a:spcPct val="90000"/>
              </a:lnSpc>
            </a:pPr>
            <a:r>
              <a:rPr lang="en-US" sz="2200" dirty="0"/>
              <a:t>Each of these are property lots along a lake.  How much waterfront land does each property have? </a:t>
            </a:r>
          </a:p>
          <a:p>
            <a:pPr>
              <a:lnSpc>
                <a:spcPct val="90000"/>
              </a:lnSpc>
            </a:pPr>
            <a:endParaRPr lang="en-US" sz="2400" dirty="0"/>
          </a:p>
        </p:txBody>
      </p:sp>
      <p:grpSp>
        <p:nvGrpSpPr>
          <p:cNvPr id="36868" name="Group 4"/>
          <p:cNvGrpSpPr>
            <a:grpSpLocks/>
          </p:cNvGrpSpPr>
          <p:nvPr/>
        </p:nvGrpSpPr>
        <p:grpSpPr bwMode="auto">
          <a:xfrm>
            <a:off x="1981200" y="3924392"/>
            <a:ext cx="4648200" cy="1536611"/>
            <a:chOff x="5820" y="13539"/>
            <a:chExt cx="4920" cy="2241"/>
          </a:xfrm>
        </p:grpSpPr>
        <p:sp>
          <p:nvSpPr>
            <p:cNvPr id="36869" name="Freeform 5"/>
            <p:cNvSpPr>
              <a:spLocks/>
            </p:cNvSpPr>
            <p:nvPr/>
          </p:nvSpPr>
          <p:spPr bwMode="auto">
            <a:xfrm>
              <a:off x="5820" y="13995"/>
              <a:ext cx="4830" cy="1530"/>
            </a:xfrm>
            <a:custGeom>
              <a:avLst/>
              <a:gdLst>
                <a:gd name="T0" fmla="*/ 0 w 4830"/>
                <a:gd name="T1" fmla="*/ 15 h 1530"/>
                <a:gd name="T2" fmla="*/ 4830 w 4830"/>
                <a:gd name="T3" fmla="*/ 0 h 1530"/>
                <a:gd name="T4" fmla="*/ 4830 w 4830"/>
                <a:gd name="T5" fmla="*/ 1530 h 1530"/>
                <a:gd name="T6" fmla="*/ 30 w 4830"/>
                <a:gd name="T7" fmla="*/ 930 h 1530"/>
                <a:gd name="T8" fmla="*/ 0 w 4830"/>
                <a:gd name="T9" fmla="*/ 15 h 1530"/>
              </a:gdLst>
              <a:ahLst/>
              <a:cxnLst>
                <a:cxn ang="0">
                  <a:pos x="T0" y="T1"/>
                </a:cxn>
                <a:cxn ang="0">
                  <a:pos x="T2" y="T3"/>
                </a:cxn>
                <a:cxn ang="0">
                  <a:pos x="T4" y="T5"/>
                </a:cxn>
                <a:cxn ang="0">
                  <a:pos x="T6" y="T7"/>
                </a:cxn>
                <a:cxn ang="0">
                  <a:pos x="T8" y="T9"/>
                </a:cxn>
              </a:cxnLst>
              <a:rect l="0" t="0" r="r" b="b"/>
              <a:pathLst>
                <a:path w="4830" h="1530">
                  <a:moveTo>
                    <a:pt x="0" y="15"/>
                  </a:moveTo>
                  <a:lnTo>
                    <a:pt x="4830" y="0"/>
                  </a:lnTo>
                  <a:lnTo>
                    <a:pt x="4830" y="1530"/>
                  </a:lnTo>
                  <a:lnTo>
                    <a:pt x="30" y="930"/>
                  </a:lnTo>
                  <a:lnTo>
                    <a:pt x="0" y="15"/>
                  </a:lnTo>
                  <a:close/>
                </a:path>
              </a:pathLst>
            </a:custGeom>
            <a:solidFill>
              <a:srgbClr val="FFFFFF"/>
            </a:solidFill>
            <a:ln w="38100" cmpd="sng">
              <a:solidFill>
                <a:srgbClr val="000000"/>
              </a:solidFill>
              <a:round/>
              <a:headEnd/>
              <a:tailEnd/>
            </a:ln>
          </p:spPr>
          <p:txBody>
            <a:bodyPr/>
            <a:lstStyle/>
            <a:p>
              <a:endParaRPr lang="en-US"/>
            </a:p>
          </p:txBody>
        </p:sp>
        <p:sp>
          <p:nvSpPr>
            <p:cNvPr id="36870" name="Line 6"/>
            <p:cNvSpPr>
              <a:spLocks noChangeShapeType="1"/>
            </p:cNvSpPr>
            <p:nvPr/>
          </p:nvSpPr>
          <p:spPr bwMode="auto">
            <a:xfrm>
              <a:off x="6510" y="14010"/>
              <a:ext cx="0" cy="1005"/>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1" name="Line 7"/>
            <p:cNvSpPr>
              <a:spLocks noChangeShapeType="1"/>
            </p:cNvSpPr>
            <p:nvPr/>
          </p:nvSpPr>
          <p:spPr bwMode="auto">
            <a:xfrm>
              <a:off x="7170" y="14010"/>
              <a:ext cx="0" cy="108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2" name="Line 8"/>
            <p:cNvSpPr>
              <a:spLocks noChangeShapeType="1"/>
            </p:cNvSpPr>
            <p:nvPr/>
          </p:nvSpPr>
          <p:spPr bwMode="auto">
            <a:xfrm>
              <a:off x="8430" y="13995"/>
              <a:ext cx="0" cy="123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3" name="Line 9"/>
            <p:cNvSpPr>
              <a:spLocks noChangeShapeType="1"/>
            </p:cNvSpPr>
            <p:nvPr/>
          </p:nvSpPr>
          <p:spPr bwMode="auto">
            <a:xfrm>
              <a:off x="9555" y="13995"/>
              <a:ext cx="0" cy="138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4" name="Line 10"/>
            <p:cNvSpPr>
              <a:spLocks noChangeShapeType="1"/>
            </p:cNvSpPr>
            <p:nvPr/>
          </p:nvSpPr>
          <p:spPr bwMode="auto">
            <a:xfrm>
              <a:off x="10275" y="13995"/>
              <a:ext cx="0" cy="1485"/>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5" name="Text Box 11"/>
            <p:cNvSpPr txBox="1">
              <a:spLocks noChangeArrowheads="1"/>
            </p:cNvSpPr>
            <p:nvPr/>
          </p:nvSpPr>
          <p:spPr bwMode="auto">
            <a:xfrm>
              <a:off x="5880" y="13539"/>
              <a:ext cx="525"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40</a:t>
              </a:r>
            </a:p>
          </p:txBody>
        </p:sp>
        <p:sp>
          <p:nvSpPr>
            <p:cNvPr id="36876" name="Text Box 12"/>
            <p:cNvSpPr txBox="1">
              <a:spLocks noChangeArrowheads="1"/>
            </p:cNvSpPr>
            <p:nvPr/>
          </p:nvSpPr>
          <p:spPr bwMode="auto">
            <a:xfrm>
              <a:off x="6660" y="13542"/>
              <a:ext cx="510"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35</a:t>
              </a:r>
            </a:p>
          </p:txBody>
        </p:sp>
        <p:sp>
          <p:nvSpPr>
            <p:cNvPr id="36877" name="Text Box 13"/>
            <p:cNvSpPr txBox="1">
              <a:spLocks noChangeArrowheads="1"/>
            </p:cNvSpPr>
            <p:nvPr/>
          </p:nvSpPr>
          <p:spPr bwMode="auto">
            <a:xfrm>
              <a:off x="7395" y="13539"/>
              <a:ext cx="510"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40</a:t>
              </a:r>
            </a:p>
          </p:txBody>
        </p:sp>
        <p:sp>
          <p:nvSpPr>
            <p:cNvPr id="36878" name="Text Box 14"/>
            <p:cNvSpPr txBox="1">
              <a:spLocks noChangeArrowheads="1"/>
            </p:cNvSpPr>
            <p:nvPr/>
          </p:nvSpPr>
          <p:spPr bwMode="auto">
            <a:xfrm>
              <a:off x="8700" y="13539"/>
              <a:ext cx="510"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30</a:t>
              </a:r>
              <a:endParaRPr lang="en-US" dirty="0"/>
            </a:p>
          </p:txBody>
        </p:sp>
        <p:sp>
          <p:nvSpPr>
            <p:cNvPr id="36879" name="Text Box 15"/>
            <p:cNvSpPr txBox="1">
              <a:spLocks noChangeArrowheads="1"/>
            </p:cNvSpPr>
            <p:nvPr/>
          </p:nvSpPr>
          <p:spPr bwMode="auto">
            <a:xfrm>
              <a:off x="9660" y="13539"/>
              <a:ext cx="510"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15</a:t>
              </a:r>
            </a:p>
          </p:txBody>
        </p:sp>
        <p:sp>
          <p:nvSpPr>
            <p:cNvPr id="36880" name="Text Box 16"/>
            <p:cNvSpPr txBox="1">
              <a:spLocks noChangeArrowheads="1"/>
            </p:cNvSpPr>
            <p:nvPr/>
          </p:nvSpPr>
          <p:spPr bwMode="auto">
            <a:xfrm>
              <a:off x="10230" y="13539"/>
              <a:ext cx="510"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5</a:t>
              </a:r>
            </a:p>
          </p:txBody>
        </p:sp>
        <p:sp>
          <p:nvSpPr>
            <p:cNvPr id="36881" name="Text Box 17"/>
            <p:cNvSpPr txBox="1">
              <a:spLocks noChangeArrowheads="1"/>
            </p:cNvSpPr>
            <p:nvPr/>
          </p:nvSpPr>
          <p:spPr bwMode="auto">
            <a:xfrm>
              <a:off x="5880" y="15000"/>
              <a:ext cx="510"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a</a:t>
              </a:r>
            </a:p>
          </p:txBody>
        </p:sp>
        <p:sp>
          <p:nvSpPr>
            <p:cNvPr id="36882" name="Text Box 18"/>
            <p:cNvSpPr txBox="1">
              <a:spLocks noChangeArrowheads="1"/>
            </p:cNvSpPr>
            <p:nvPr/>
          </p:nvSpPr>
          <p:spPr bwMode="auto">
            <a:xfrm>
              <a:off x="6600" y="15060"/>
              <a:ext cx="510"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b</a:t>
              </a:r>
            </a:p>
          </p:txBody>
        </p:sp>
        <p:sp>
          <p:nvSpPr>
            <p:cNvPr id="36883" name="Text Box 19"/>
            <p:cNvSpPr txBox="1">
              <a:spLocks noChangeArrowheads="1"/>
            </p:cNvSpPr>
            <p:nvPr/>
          </p:nvSpPr>
          <p:spPr bwMode="auto">
            <a:xfrm>
              <a:off x="7470" y="15090"/>
              <a:ext cx="510"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c</a:t>
              </a:r>
            </a:p>
          </p:txBody>
        </p:sp>
        <p:sp>
          <p:nvSpPr>
            <p:cNvPr id="36884" name="Text Box 20"/>
            <p:cNvSpPr txBox="1">
              <a:spLocks noChangeArrowheads="1"/>
            </p:cNvSpPr>
            <p:nvPr/>
          </p:nvSpPr>
          <p:spPr bwMode="auto">
            <a:xfrm>
              <a:off x="8640" y="15210"/>
              <a:ext cx="510"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d</a:t>
              </a:r>
            </a:p>
          </p:txBody>
        </p:sp>
        <p:sp>
          <p:nvSpPr>
            <p:cNvPr id="36885" name="Text Box 21"/>
            <p:cNvSpPr txBox="1">
              <a:spLocks noChangeArrowheads="1"/>
            </p:cNvSpPr>
            <p:nvPr/>
          </p:nvSpPr>
          <p:spPr bwMode="auto">
            <a:xfrm>
              <a:off x="9615" y="15330"/>
              <a:ext cx="510"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e</a:t>
              </a:r>
            </a:p>
          </p:txBody>
        </p:sp>
        <p:sp>
          <p:nvSpPr>
            <p:cNvPr id="36886" name="Text Box 22"/>
            <p:cNvSpPr txBox="1">
              <a:spLocks noChangeArrowheads="1"/>
            </p:cNvSpPr>
            <p:nvPr/>
          </p:nvSpPr>
          <p:spPr bwMode="auto">
            <a:xfrm>
              <a:off x="10185" y="15450"/>
              <a:ext cx="510"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10</a:t>
              </a:r>
            </a:p>
          </p:txBody>
        </p:sp>
      </p:grpSp>
      <p:sp>
        <p:nvSpPr>
          <p:cNvPr id="24" name="Rectangle 23"/>
          <p:cNvSpPr/>
          <p:nvPr/>
        </p:nvSpPr>
        <p:spPr>
          <a:xfrm>
            <a:off x="492760" y="1714500"/>
            <a:ext cx="8229600" cy="10795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nSpc>
                <a:spcPct val="90000"/>
              </a:lnSpc>
            </a:pPr>
            <a:r>
              <a:rPr lang="en-US" sz="2400" dirty="0">
                <a:solidFill>
                  <a:schemeClr val="tx1"/>
                </a:solidFill>
              </a:rPr>
              <a:t>If three or more parallel lines intersect two transversals, then they cut off the transversals proportionally.</a:t>
            </a:r>
          </a:p>
        </p:txBody>
      </p:sp>
    </p:spTree>
    <p:extLst>
      <p:ext uri="{BB962C8B-B14F-4D97-AF65-F5344CB8AC3E}">
        <p14:creationId xmlns:p14="http://schemas.microsoft.com/office/powerpoint/2010/main" val="55594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67">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867">
                                            <p:txEl>
                                              <p:pRg st="1" end="1"/>
                                            </p:txEl>
                                          </p:spTgt>
                                        </p:tgtEl>
                                        <p:attrNameLst>
                                          <p:attrName>style.visibility</p:attrName>
                                        </p:attrNameLst>
                                      </p:cBhvr>
                                      <p:to>
                                        <p:strVal val="visible"/>
                                      </p:to>
                                    </p:set>
                                  </p:childTnLst>
                                </p:cTn>
                              </p:par>
                              <p:par>
                                <p:cTn id="13" presetID="10" presetClass="entr" presetSubtype="0" fill="hold" nodeType="withEffect">
                                  <p:stCondLst>
                                    <p:cond delay="0"/>
                                  </p:stCondLst>
                                  <p:childTnLst>
                                    <p:set>
                                      <p:cBhvr>
                                        <p:cTn id="14" dur="1" fill="hold">
                                          <p:stCondLst>
                                            <p:cond delay="0"/>
                                          </p:stCondLst>
                                        </p:cTn>
                                        <p:tgtEl>
                                          <p:spTgt spid="36868"/>
                                        </p:tgtEl>
                                        <p:attrNameLst>
                                          <p:attrName>style.visibility</p:attrName>
                                        </p:attrNameLst>
                                      </p:cBhvr>
                                      <p:to>
                                        <p:strVal val="visible"/>
                                      </p:to>
                                    </p:set>
                                    <p:animEffect transition="in" filter="fade">
                                      <p:cBhvr>
                                        <p:cTn id="15" dur="500"/>
                                        <p:tgtEl>
                                          <p:spTgt spid="368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P spid="2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rrowheads="1"/>
          </p:cNvSpPr>
          <p:nvPr>
            <p:ph type="title"/>
          </p:nvPr>
        </p:nvSpPr>
        <p:spPr/>
        <p:txBody>
          <a:bodyPr>
            <a:normAutofit fontScale="90000"/>
          </a:bodyPr>
          <a:lstStyle/>
          <a:p>
            <a:r>
              <a:rPr lang="en-US" dirty="0"/>
              <a:t>6.6 Use Proportionality Theorems</a:t>
            </a:r>
          </a:p>
        </p:txBody>
      </p:sp>
      <p:sp>
        <p:nvSpPr>
          <p:cNvPr id="45059" name="Rectangle 3"/>
          <p:cNvSpPr>
            <a:spLocks noGrp="1" noRot="1" noChangeArrowheads="1"/>
          </p:cNvSpPr>
          <p:nvPr>
            <p:ph type="body" idx="1"/>
          </p:nvPr>
        </p:nvSpPr>
        <p:spPr>
          <a:xfrm>
            <a:off x="838200" y="2540000"/>
            <a:ext cx="8007350" cy="2921000"/>
          </a:xfrm>
        </p:spPr>
        <p:txBody>
          <a:bodyPr>
            <a:normAutofit fontScale="92500"/>
          </a:bodyPr>
          <a:lstStyle/>
          <a:p>
            <a:pPr>
              <a:lnSpc>
                <a:spcPct val="90000"/>
              </a:lnSpc>
            </a:pPr>
            <a:r>
              <a:rPr lang="en-US" dirty="0" smtClean="0"/>
              <a:t>Find x</a:t>
            </a:r>
          </a:p>
          <a:p>
            <a:pPr>
              <a:lnSpc>
                <a:spcPct val="90000"/>
              </a:lnSpc>
            </a:pPr>
            <a:endParaRPr lang="en-US" dirty="0"/>
          </a:p>
          <a:p>
            <a:pPr>
              <a:lnSpc>
                <a:spcPct val="90000"/>
              </a:lnSpc>
            </a:pPr>
            <a:endParaRPr lang="en-US" dirty="0" smtClean="0"/>
          </a:p>
          <a:p>
            <a:pPr>
              <a:lnSpc>
                <a:spcPct val="90000"/>
              </a:lnSpc>
            </a:pPr>
            <a:endParaRPr lang="en-US" dirty="0"/>
          </a:p>
          <a:p>
            <a:pPr>
              <a:lnSpc>
                <a:spcPct val="90000"/>
              </a:lnSpc>
            </a:pPr>
            <a:endParaRPr lang="en-US" dirty="0" smtClean="0"/>
          </a:p>
          <a:p>
            <a:pPr>
              <a:lnSpc>
                <a:spcPct val="90000"/>
              </a:lnSpc>
            </a:pPr>
            <a:endParaRPr lang="en-US" i="1" dirty="0" smtClean="0"/>
          </a:p>
          <a:p>
            <a:pPr>
              <a:lnSpc>
                <a:spcPct val="90000"/>
              </a:lnSpc>
            </a:pPr>
            <a:r>
              <a:rPr lang="en-US" i="1" dirty="0" smtClean="0"/>
              <a:t>400 </a:t>
            </a:r>
            <a:r>
              <a:rPr lang="en-US" i="1" dirty="0"/>
              <a:t>#2-18 even, 22, 24, </a:t>
            </a:r>
            <a:r>
              <a:rPr lang="en-US" i="1" dirty="0" smtClean="0"/>
              <a:t>28, 30-36 even = 16</a:t>
            </a:r>
            <a:endParaRPr lang="en-US" dirty="0"/>
          </a:p>
          <a:p>
            <a:pPr>
              <a:lnSpc>
                <a:spcPct val="90000"/>
              </a:lnSpc>
            </a:pPr>
            <a:endParaRPr lang="en-US" dirty="0"/>
          </a:p>
          <a:p>
            <a:pPr>
              <a:lnSpc>
                <a:spcPct val="90000"/>
              </a:lnSpc>
            </a:pPr>
            <a:endParaRPr lang="en-US" dirty="0"/>
          </a:p>
        </p:txBody>
      </p:sp>
      <p:grpSp>
        <p:nvGrpSpPr>
          <p:cNvPr id="45069" name="Group 13"/>
          <p:cNvGrpSpPr>
            <a:grpSpLocks/>
          </p:cNvGrpSpPr>
          <p:nvPr/>
        </p:nvGrpSpPr>
        <p:grpSpPr bwMode="auto">
          <a:xfrm>
            <a:off x="3200400" y="2476500"/>
            <a:ext cx="3276600" cy="1766094"/>
            <a:chOff x="2016" y="2496"/>
            <a:chExt cx="2064" cy="1335"/>
          </a:xfrm>
        </p:grpSpPr>
        <p:sp>
          <p:nvSpPr>
            <p:cNvPr id="45060" name="AutoShape 4"/>
            <p:cNvSpPr>
              <a:spLocks noChangeArrowheads="1"/>
            </p:cNvSpPr>
            <p:nvPr/>
          </p:nvSpPr>
          <p:spPr bwMode="auto">
            <a:xfrm flipV="1">
              <a:off x="2352" y="2736"/>
              <a:ext cx="1536" cy="1056"/>
            </a:xfrm>
            <a:prstGeom prst="rtTriangle">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1" name="Text Box 5"/>
            <p:cNvSpPr txBox="1">
              <a:spLocks noChangeArrowheads="1"/>
            </p:cNvSpPr>
            <p:nvPr/>
          </p:nvSpPr>
          <p:spPr bwMode="auto">
            <a:xfrm>
              <a:off x="2016" y="3072"/>
              <a:ext cx="480"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10</a:t>
              </a:r>
            </a:p>
          </p:txBody>
        </p:sp>
        <p:sp>
          <p:nvSpPr>
            <p:cNvPr id="45062" name="Text Box 6"/>
            <p:cNvSpPr txBox="1">
              <a:spLocks noChangeArrowheads="1"/>
            </p:cNvSpPr>
            <p:nvPr/>
          </p:nvSpPr>
          <p:spPr bwMode="auto">
            <a:xfrm>
              <a:off x="2592" y="3552"/>
              <a:ext cx="480"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x</a:t>
              </a:r>
            </a:p>
          </p:txBody>
        </p:sp>
        <p:sp>
          <p:nvSpPr>
            <p:cNvPr id="45063" name="Text Box 7"/>
            <p:cNvSpPr txBox="1">
              <a:spLocks noChangeArrowheads="1"/>
            </p:cNvSpPr>
            <p:nvPr/>
          </p:nvSpPr>
          <p:spPr bwMode="auto">
            <a:xfrm>
              <a:off x="2832" y="2496"/>
              <a:ext cx="480"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12</a:t>
              </a:r>
            </a:p>
          </p:txBody>
        </p:sp>
        <p:sp>
          <p:nvSpPr>
            <p:cNvPr id="45064" name="Text Box 8"/>
            <p:cNvSpPr txBox="1">
              <a:spLocks noChangeArrowheads="1"/>
            </p:cNvSpPr>
            <p:nvPr/>
          </p:nvSpPr>
          <p:spPr bwMode="auto">
            <a:xfrm>
              <a:off x="3312" y="3552"/>
              <a:ext cx="480"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18</a:t>
              </a:r>
            </a:p>
          </p:txBody>
        </p:sp>
        <p:sp>
          <p:nvSpPr>
            <p:cNvPr id="45065" name="AutoShape 9"/>
            <p:cNvSpPr>
              <a:spLocks/>
            </p:cNvSpPr>
            <p:nvPr/>
          </p:nvSpPr>
          <p:spPr bwMode="auto">
            <a:xfrm rot="3615819">
              <a:off x="3072" y="2640"/>
              <a:ext cx="336" cy="1680"/>
            </a:xfrm>
            <a:prstGeom prst="rightBrace">
              <a:avLst>
                <a:gd name="adj1" fmla="val 41667"/>
                <a:gd name="adj2" fmla="val 50000"/>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6" name="Line 10"/>
            <p:cNvSpPr>
              <a:spLocks noChangeShapeType="1"/>
            </p:cNvSpPr>
            <p:nvPr/>
          </p:nvSpPr>
          <p:spPr bwMode="auto">
            <a:xfrm>
              <a:off x="2352" y="2736"/>
              <a:ext cx="576" cy="62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67" name="Freeform 11"/>
            <p:cNvSpPr>
              <a:spLocks/>
            </p:cNvSpPr>
            <p:nvPr/>
          </p:nvSpPr>
          <p:spPr bwMode="auto">
            <a:xfrm>
              <a:off x="2365" y="2900"/>
              <a:ext cx="122" cy="49"/>
            </a:xfrm>
            <a:custGeom>
              <a:avLst/>
              <a:gdLst>
                <a:gd name="T0" fmla="*/ 0 w 122"/>
                <a:gd name="T1" fmla="*/ 41 h 49"/>
                <a:gd name="T2" fmla="*/ 122 w 122"/>
                <a:gd name="T3" fmla="*/ 0 h 49"/>
              </a:gdLst>
              <a:ahLst/>
              <a:cxnLst>
                <a:cxn ang="0">
                  <a:pos x="T0" y="T1"/>
                </a:cxn>
                <a:cxn ang="0">
                  <a:pos x="T2" y="T3"/>
                </a:cxn>
              </a:cxnLst>
              <a:rect l="0" t="0" r="r" b="b"/>
              <a:pathLst>
                <a:path w="122" h="49">
                  <a:moveTo>
                    <a:pt x="0" y="41"/>
                  </a:moveTo>
                  <a:cubicBezTo>
                    <a:pt x="94" y="33"/>
                    <a:pt x="73" y="49"/>
                    <a:pt x="122" y="0"/>
                  </a:cubicBezTo>
                </a:path>
              </a:pathLst>
            </a:custGeom>
            <a:noFill/>
            <a:ln w="3810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68" name="Freeform 12"/>
            <p:cNvSpPr>
              <a:spLocks/>
            </p:cNvSpPr>
            <p:nvPr/>
          </p:nvSpPr>
          <p:spPr bwMode="auto">
            <a:xfrm>
              <a:off x="2534" y="2744"/>
              <a:ext cx="89" cy="197"/>
            </a:xfrm>
            <a:custGeom>
              <a:avLst/>
              <a:gdLst>
                <a:gd name="T0" fmla="*/ 0 w 89"/>
                <a:gd name="T1" fmla="*/ 197 h 197"/>
                <a:gd name="T2" fmla="*/ 61 w 89"/>
                <a:gd name="T3" fmla="*/ 150 h 197"/>
                <a:gd name="T4" fmla="*/ 55 w 89"/>
                <a:gd name="T5" fmla="*/ 0 h 197"/>
              </a:gdLst>
              <a:ahLst/>
              <a:cxnLst>
                <a:cxn ang="0">
                  <a:pos x="T0" y="T1"/>
                </a:cxn>
                <a:cxn ang="0">
                  <a:pos x="T2" y="T3"/>
                </a:cxn>
                <a:cxn ang="0">
                  <a:pos x="T4" y="T5"/>
                </a:cxn>
              </a:cxnLst>
              <a:rect l="0" t="0" r="r" b="b"/>
              <a:pathLst>
                <a:path w="89" h="197">
                  <a:moveTo>
                    <a:pt x="0" y="197"/>
                  </a:moveTo>
                  <a:cubicBezTo>
                    <a:pt x="24" y="189"/>
                    <a:pt x="61" y="150"/>
                    <a:pt x="61" y="150"/>
                  </a:cubicBezTo>
                  <a:cubicBezTo>
                    <a:pt x="77" y="103"/>
                    <a:pt x="89" y="40"/>
                    <a:pt x="55" y="0"/>
                  </a:cubicBezTo>
                </a:path>
              </a:pathLst>
            </a:custGeom>
            <a:noFill/>
            <a:ln w="3810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4" name="Rectangle 13"/>
          <p:cNvSpPr/>
          <p:nvPr/>
        </p:nvSpPr>
        <p:spPr>
          <a:xfrm>
            <a:off x="457200" y="1206500"/>
            <a:ext cx="8229600" cy="10795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nSpc>
                <a:spcPct val="90000"/>
              </a:lnSpc>
            </a:pPr>
            <a:r>
              <a:rPr lang="en-US" sz="2400" dirty="0">
                <a:solidFill>
                  <a:schemeClr val="tx1"/>
                </a:solidFill>
              </a:rPr>
              <a:t>An angle bisector in a triangle separates the opposite side into segments that have the same ratio as the other two sides.</a:t>
            </a:r>
          </a:p>
        </p:txBody>
      </p:sp>
    </p:spTree>
    <p:extLst>
      <p:ext uri="{BB962C8B-B14F-4D97-AF65-F5344CB8AC3E}">
        <p14:creationId xmlns:p14="http://schemas.microsoft.com/office/powerpoint/2010/main" val="1599978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059">
                                            <p:txEl>
                                              <p:pRg st="0" end="0"/>
                                            </p:txEl>
                                          </p:spTgt>
                                        </p:tgtEl>
                                        <p:attrNameLst>
                                          <p:attrName>style.visibility</p:attrName>
                                        </p:attrNameLst>
                                      </p:cBhvr>
                                      <p:to>
                                        <p:strVal val="visible"/>
                                      </p:to>
                                    </p:set>
                                  </p:childTnLst>
                                </p:cTn>
                              </p:par>
                              <p:par>
                                <p:cTn id="11" presetID="10" presetClass="entr" presetSubtype="0" fill="hold" nodeType="withEffect">
                                  <p:stCondLst>
                                    <p:cond delay="0"/>
                                  </p:stCondLst>
                                  <p:childTnLst>
                                    <p:set>
                                      <p:cBhvr>
                                        <p:cTn id="12" dur="1" fill="hold">
                                          <p:stCondLst>
                                            <p:cond delay="0"/>
                                          </p:stCondLst>
                                        </p:cTn>
                                        <p:tgtEl>
                                          <p:spTgt spid="45069"/>
                                        </p:tgtEl>
                                        <p:attrNameLst>
                                          <p:attrName>style.visibility</p:attrName>
                                        </p:attrNameLst>
                                      </p:cBhvr>
                                      <p:to>
                                        <p:strVal val="visible"/>
                                      </p:to>
                                    </p:set>
                                    <p:animEffect transition="in" filter="fade">
                                      <p:cBhvr>
                                        <p:cTn id="13" dur="500"/>
                                        <p:tgtEl>
                                          <p:spTgt spid="45069"/>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505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uiExpand="1" build="p"/>
      <p:bldP spid="1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hlinkClick r:id="rId3" action="ppaction://hlinkpres?slideindex=1&amp;slidetitle="/>
              </a:rPr>
              <a:t>6.6 Answers</a:t>
            </a:r>
            <a:endParaRPr lang="en-US" dirty="0" smtClean="0"/>
          </a:p>
          <a:p>
            <a:endParaRPr lang="en-US" dirty="0"/>
          </a:p>
          <a:p>
            <a:r>
              <a:rPr lang="en-US" dirty="0" smtClean="0">
                <a:hlinkClick r:id="rId4" action="ppaction://hlinkpres?slideindex=1&amp;slidetitle="/>
              </a:rPr>
              <a:t>6.6 Quiz</a:t>
            </a:r>
            <a:endParaRPr lang="en-US" dirty="0"/>
          </a:p>
        </p:txBody>
      </p:sp>
      <p:sp>
        <p:nvSpPr>
          <p:cNvPr id="3" name="Title 2"/>
          <p:cNvSpPr>
            <a:spLocks noGrp="1"/>
          </p:cNvSpPr>
          <p:nvPr>
            <p:ph type="title"/>
          </p:nvPr>
        </p:nvSpPr>
        <p:spPr/>
        <p:txBody>
          <a:bodyPr/>
          <a:lstStyle/>
          <a:p>
            <a:r>
              <a:rPr lang="en-US" dirty="0" smtClean="0"/>
              <a:t>Answers and Quiz</a:t>
            </a:r>
            <a:endParaRPr lang="en-US" dirty="0"/>
          </a:p>
        </p:txBody>
      </p:sp>
    </p:spTree>
    <p:extLst>
      <p:ext uri="{BB962C8B-B14F-4D97-AF65-F5344CB8AC3E}">
        <p14:creationId xmlns:p14="http://schemas.microsoft.com/office/powerpoint/2010/main" val="1153619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51000"/>
            <a:ext cx="8229600" cy="3810000"/>
          </a:xfrm>
        </p:spPr>
        <p:txBody>
          <a:bodyPr>
            <a:normAutofit fontScale="92500" lnSpcReduction="10000"/>
          </a:bodyPr>
          <a:lstStyle/>
          <a:p>
            <a:r>
              <a:rPr lang="en-US" dirty="0" smtClean="0"/>
              <a:t>Dilation</a:t>
            </a:r>
          </a:p>
          <a:p>
            <a:pPr lvl="1"/>
            <a:r>
              <a:rPr lang="en-US" dirty="0" smtClean="0"/>
              <a:t>Transformation that stretches or shrinks a figure to create a similar figure.</a:t>
            </a:r>
          </a:p>
          <a:p>
            <a:endParaRPr lang="en-US" dirty="0"/>
          </a:p>
          <a:p>
            <a:r>
              <a:rPr lang="en-US" dirty="0" smtClean="0"/>
              <a:t>The figure is enlarged or reduced with respect to a point called the center of dilation</a:t>
            </a:r>
          </a:p>
          <a:p>
            <a:endParaRPr lang="en-US" dirty="0"/>
          </a:p>
          <a:p>
            <a:r>
              <a:rPr lang="en-US" dirty="0" smtClean="0"/>
              <a:t>The scale factor of a dilation is the ratio of a side of the image to the corresponding side of the original</a:t>
            </a:r>
          </a:p>
        </p:txBody>
      </p:sp>
      <p:sp>
        <p:nvSpPr>
          <p:cNvPr id="3" name="Title 2"/>
          <p:cNvSpPr>
            <a:spLocks noGrp="1"/>
          </p:cNvSpPr>
          <p:nvPr>
            <p:ph type="title"/>
          </p:nvPr>
        </p:nvSpPr>
        <p:spPr/>
        <p:txBody>
          <a:bodyPr>
            <a:normAutofit fontScale="90000"/>
          </a:bodyPr>
          <a:lstStyle/>
          <a:p>
            <a:r>
              <a:rPr lang="en-US" dirty="0" smtClean="0"/>
              <a:t>6.7 Perform Similarity Transformations</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600" y="0"/>
            <a:ext cx="2600325" cy="1879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6353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0" presetClass="entr" presetSubtype="0" fill="hold" nodeType="withEffect">
                                  <p:stCondLst>
                                    <p:cond delay="0"/>
                                  </p:stCondLst>
                                  <p:childTnLst>
                                    <p:set>
                                      <p:cBhvr>
                                        <p:cTn id="12" dur="1" fill="hold">
                                          <p:stCondLst>
                                            <p:cond delay="0"/>
                                          </p:stCondLst>
                                        </p:cTn>
                                        <p:tgtEl>
                                          <p:spTgt spid="3074"/>
                                        </p:tgtEl>
                                        <p:attrNameLst>
                                          <p:attrName>style.visibility</p:attrName>
                                        </p:attrNameLst>
                                      </p:cBhvr>
                                      <p:to>
                                        <p:strVal val="visible"/>
                                      </p:to>
                                    </p:set>
                                    <p:animEffect transition="in" filter="fade">
                                      <p:cBhvr>
                                        <p:cTn id="13" dur="500"/>
                                        <p:tgtEl>
                                          <p:spTgt spid="3074"/>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Coordinate Notation for a Dilation with respect to the origin</a:t>
            </a:r>
          </a:p>
          <a:p>
            <a:pPr lvl="1"/>
            <a:r>
              <a:rPr lang="en-US" dirty="0" smtClean="0"/>
              <a:t>(x, y) </a:t>
            </a:r>
            <a:r>
              <a:rPr lang="en-US" dirty="0" smtClean="0">
                <a:sym typeface="Wingdings" pitchFamily="2" charset="2"/>
              </a:rPr>
              <a:t> (</a:t>
            </a:r>
            <a:r>
              <a:rPr lang="en-US" dirty="0" err="1" smtClean="0">
                <a:sym typeface="Wingdings" pitchFamily="2" charset="2"/>
              </a:rPr>
              <a:t>kx</a:t>
            </a:r>
            <a:r>
              <a:rPr lang="en-US" dirty="0" smtClean="0">
                <a:sym typeface="Wingdings" pitchFamily="2" charset="2"/>
              </a:rPr>
              <a:t>, </a:t>
            </a:r>
            <a:r>
              <a:rPr lang="en-US" dirty="0" err="1" smtClean="0">
                <a:sym typeface="Wingdings" pitchFamily="2" charset="2"/>
              </a:rPr>
              <a:t>ky</a:t>
            </a:r>
            <a:r>
              <a:rPr lang="en-US" dirty="0" smtClean="0">
                <a:sym typeface="Wingdings" pitchFamily="2" charset="2"/>
              </a:rPr>
              <a:t>) where k is the scale factor</a:t>
            </a:r>
          </a:p>
          <a:p>
            <a:pPr lvl="1"/>
            <a:r>
              <a:rPr lang="en-US" dirty="0" smtClean="0">
                <a:sym typeface="Wingdings" pitchFamily="2" charset="2"/>
              </a:rPr>
              <a:t>If 0 &lt; k &lt; 1, reduction</a:t>
            </a:r>
          </a:p>
          <a:p>
            <a:pPr lvl="1"/>
            <a:r>
              <a:rPr lang="en-US" dirty="0" smtClean="0">
                <a:sym typeface="Wingdings" pitchFamily="2" charset="2"/>
              </a:rPr>
              <a:t>If k &gt; 1, enlargement</a:t>
            </a:r>
          </a:p>
        </p:txBody>
      </p:sp>
      <p:sp>
        <p:nvSpPr>
          <p:cNvPr id="3" name="Title 2"/>
          <p:cNvSpPr>
            <a:spLocks noGrp="1"/>
          </p:cNvSpPr>
          <p:nvPr>
            <p:ph type="title"/>
          </p:nvPr>
        </p:nvSpPr>
        <p:spPr/>
        <p:txBody>
          <a:bodyPr>
            <a:normAutofit fontScale="90000"/>
          </a:bodyPr>
          <a:lstStyle/>
          <a:p>
            <a:r>
              <a:rPr lang="en-US" dirty="0"/>
              <a:t>6.7 Perform Similarity Transformations</a:t>
            </a:r>
          </a:p>
        </p:txBody>
      </p:sp>
    </p:spTree>
    <p:extLst>
      <p:ext uri="{BB962C8B-B14F-4D97-AF65-F5344CB8AC3E}">
        <p14:creationId xmlns:p14="http://schemas.microsoft.com/office/powerpoint/2010/main" val="1069801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Find the coordinates of L, M, and N so that </a:t>
            </a:r>
            <a:r>
              <a:rPr lang="el-GR" dirty="0" smtClean="0">
                <a:latin typeface="Calibri"/>
                <a:cs typeface="Calibri"/>
              </a:rPr>
              <a:t>Δ</a:t>
            </a:r>
            <a:r>
              <a:rPr lang="en-US" dirty="0" smtClean="0">
                <a:latin typeface="Calibri"/>
                <a:cs typeface="Calibri"/>
              </a:rPr>
              <a:t>LMN is a dilation of </a:t>
            </a:r>
            <a:r>
              <a:rPr lang="el-GR" dirty="0" smtClean="0">
                <a:latin typeface="Calibri"/>
                <a:cs typeface="Calibri"/>
              </a:rPr>
              <a:t>Δ</a:t>
            </a:r>
            <a:r>
              <a:rPr lang="en-US" dirty="0" smtClean="0">
                <a:latin typeface="Calibri"/>
                <a:cs typeface="Calibri"/>
              </a:rPr>
              <a:t>PQR with a scale factor of k.  Write the coordinate notation for the dilation.</a:t>
            </a:r>
          </a:p>
          <a:p>
            <a:r>
              <a:rPr lang="en-US" dirty="0" smtClean="0">
                <a:latin typeface="Calibri"/>
                <a:cs typeface="Calibri"/>
              </a:rPr>
              <a:t>P(-2, -1), Q(-1, 0), R(0, -1); k = 4</a:t>
            </a:r>
          </a:p>
          <a:p>
            <a:endParaRPr lang="en-US" dirty="0">
              <a:latin typeface="Calibri"/>
              <a:cs typeface="Calibri"/>
            </a:endParaRPr>
          </a:p>
          <a:p>
            <a:endParaRPr lang="en-US" dirty="0"/>
          </a:p>
        </p:txBody>
      </p:sp>
      <p:sp>
        <p:nvSpPr>
          <p:cNvPr id="3" name="Title 2"/>
          <p:cNvSpPr>
            <a:spLocks noGrp="1"/>
          </p:cNvSpPr>
          <p:nvPr>
            <p:ph type="title"/>
          </p:nvPr>
        </p:nvSpPr>
        <p:spPr/>
        <p:txBody>
          <a:bodyPr>
            <a:normAutofit fontScale="90000"/>
          </a:bodyPr>
          <a:lstStyle/>
          <a:p>
            <a:r>
              <a:rPr lang="en-US" dirty="0"/>
              <a:t>6.7 Perform Similarity Transformations</a:t>
            </a:r>
          </a:p>
        </p:txBody>
      </p:sp>
    </p:spTree>
    <p:extLst>
      <p:ext uri="{BB962C8B-B14F-4D97-AF65-F5344CB8AC3E}">
        <p14:creationId xmlns:p14="http://schemas.microsoft.com/office/powerpoint/2010/main" val="275292660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Suppose a figure containing the origin is dilated.  Explain why the corresponding point in the image of the figure is also the origin.</a:t>
            </a:r>
          </a:p>
          <a:p>
            <a:endParaRPr lang="en-US" dirty="0"/>
          </a:p>
          <a:p>
            <a:r>
              <a:rPr lang="en-US" dirty="0" smtClean="0"/>
              <a:t>Origin is (0, 0).  k(0) = 0.  so (k0, k0) = (0,0)</a:t>
            </a:r>
          </a:p>
          <a:p>
            <a:endParaRPr lang="en-US" dirty="0"/>
          </a:p>
          <a:p>
            <a:endParaRPr lang="en-US" dirty="0" smtClean="0"/>
          </a:p>
          <a:p>
            <a:endParaRPr lang="en-US" dirty="0"/>
          </a:p>
          <a:p>
            <a:r>
              <a:rPr lang="en-US" i="1" dirty="0"/>
              <a:t>412 #2-22 even, 30, 36, 38, 40-43 </a:t>
            </a:r>
            <a:r>
              <a:rPr lang="en-US" i="1" dirty="0" smtClean="0"/>
              <a:t>all = 18</a:t>
            </a:r>
          </a:p>
          <a:p>
            <a:r>
              <a:rPr lang="en-US" i="1" dirty="0" smtClean="0"/>
              <a:t>Extra Credit </a:t>
            </a:r>
            <a:r>
              <a:rPr lang="en-US" i="1" dirty="0"/>
              <a:t>415 #</a:t>
            </a:r>
            <a:r>
              <a:rPr lang="en-US" i="1" dirty="0" smtClean="0"/>
              <a:t>2,4 = +2</a:t>
            </a:r>
            <a:endParaRPr lang="en-US" dirty="0"/>
          </a:p>
        </p:txBody>
      </p:sp>
      <p:sp>
        <p:nvSpPr>
          <p:cNvPr id="3" name="Title 2"/>
          <p:cNvSpPr>
            <a:spLocks noGrp="1"/>
          </p:cNvSpPr>
          <p:nvPr>
            <p:ph type="title"/>
          </p:nvPr>
        </p:nvSpPr>
        <p:spPr/>
        <p:txBody>
          <a:bodyPr>
            <a:normAutofit fontScale="90000"/>
          </a:bodyPr>
          <a:lstStyle/>
          <a:p>
            <a:r>
              <a:rPr lang="en-US" dirty="0"/>
              <a:t>6.7 Perform Similarity Transformations</a:t>
            </a:r>
          </a:p>
        </p:txBody>
      </p:sp>
    </p:spTree>
    <p:extLst>
      <p:ext uri="{BB962C8B-B14F-4D97-AF65-F5344CB8AC3E}">
        <p14:creationId xmlns:p14="http://schemas.microsoft.com/office/powerpoint/2010/main" val="30556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hlinkClick r:id="rId3" action="ppaction://hlinkpres?slideindex=1&amp;slidetitle="/>
              </a:rPr>
              <a:t>6.7 Answers</a:t>
            </a:r>
            <a:endParaRPr lang="en-US" dirty="0" smtClean="0"/>
          </a:p>
          <a:p>
            <a:endParaRPr lang="en-US" dirty="0"/>
          </a:p>
          <a:p>
            <a:r>
              <a:rPr lang="en-US" dirty="0" smtClean="0">
                <a:hlinkClick r:id="rId4" action="ppaction://hlinkpres?slideindex=1&amp;slidetitle="/>
              </a:rPr>
              <a:t>6.7 Quiz</a:t>
            </a:r>
            <a:endParaRPr lang="en-US" dirty="0"/>
          </a:p>
        </p:txBody>
      </p:sp>
      <p:sp>
        <p:nvSpPr>
          <p:cNvPr id="3" name="Title 2"/>
          <p:cNvSpPr>
            <a:spLocks noGrp="1"/>
          </p:cNvSpPr>
          <p:nvPr>
            <p:ph type="title"/>
          </p:nvPr>
        </p:nvSpPr>
        <p:spPr/>
        <p:txBody>
          <a:bodyPr/>
          <a:lstStyle/>
          <a:p>
            <a:r>
              <a:rPr lang="en-US" dirty="0" smtClean="0"/>
              <a:t>Answers and Quiz</a:t>
            </a:r>
            <a:endParaRPr lang="en-US" dirty="0"/>
          </a:p>
        </p:txBody>
      </p:sp>
    </p:spTree>
    <p:extLst>
      <p:ext uri="{BB962C8B-B14F-4D97-AF65-F5344CB8AC3E}">
        <p14:creationId xmlns:p14="http://schemas.microsoft.com/office/powerpoint/2010/main" val="1153619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rrowheads="1"/>
          </p:cNvSpPr>
          <p:nvPr>
            <p:ph type="title"/>
          </p:nvPr>
        </p:nvSpPr>
        <p:spPr/>
        <p:txBody>
          <a:bodyPr>
            <a:normAutofit fontScale="90000"/>
          </a:bodyPr>
          <a:lstStyle/>
          <a:p>
            <a:r>
              <a:rPr lang="en-US" dirty="0"/>
              <a:t>6.1 Ratios, Proportions, and the Geometric Mean</a:t>
            </a:r>
          </a:p>
        </p:txBody>
      </p:sp>
      <p:sp>
        <p:nvSpPr>
          <p:cNvPr id="14339" name="Rectangle 3"/>
          <p:cNvSpPr>
            <a:spLocks noGrp="1" noRot="1" noChangeArrowheads="1"/>
          </p:cNvSpPr>
          <p:nvPr>
            <p:ph type="body" idx="1"/>
          </p:nvPr>
        </p:nvSpPr>
        <p:spPr/>
        <p:txBody>
          <a:bodyPr/>
          <a:lstStyle/>
          <a:p>
            <a:pPr>
              <a:buFont typeface="Wingdings" pitchFamily="2" charset="2"/>
              <a:buNone/>
            </a:pPr>
            <a:r>
              <a:rPr lang="en-US" dirty="0" smtClean="0"/>
              <a:t>A triangle’s angle measures are in the extended ratio of 1 : 3 : 5.  Find the measures of the angles</a:t>
            </a:r>
            <a:endParaRPr lang="en-US" dirty="0"/>
          </a:p>
        </p:txBody>
      </p:sp>
    </p:spTree>
    <p:extLst>
      <p:ext uri="{BB962C8B-B14F-4D97-AF65-F5344CB8AC3E}">
        <p14:creationId xmlns:p14="http://schemas.microsoft.com/office/powerpoint/2010/main" val="316491486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i="1" dirty="0"/>
              <a:t>422 #</a:t>
            </a:r>
            <a:r>
              <a:rPr lang="en-US" i="1" dirty="0" smtClean="0"/>
              <a:t>1-16 = 16</a:t>
            </a:r>
            <a:endParaRPr lang="en-US" dirty="0"/>
          </a:p>
        </p:txBody>
      </p:sp>
      <p:sp>
        <p:nvSpPr>
          <p:cNvPr id="3" name="Title 2"/>
          <p:cNvSpPr>
            <a:spLocks noGrp="1"/>
          </p:cNvSpPr>
          <p:nvPr>
            <p:ph type="title"/>
          </p:nvPr>
        </p:nvSpPr>
        <p:spPr/>
        <p:txBody>
          <a:bodyPr/>
          <a:lstStyle/>
          <a:p>
            <a:r>
              <a:rPr lang="en-US" dirty="0" smtClean="0"/>
              <a:t>6.Review</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238125"/>
            <a:ext cx="4724400" cy="547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78419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p:txBody>
              <a:bodyPr>
                <a:normAutofit lnSpcReduction="10000"/>
              </a:bodyPr>
              <a:lstStyle/>
              <a:p>
                <a:pPr marL="109728" indent="0">
                  <a:lnSpc>
                    <a:spcPct val="80000"/>
                  </a:lnSpc>
                  <a:buNone/>
                </a:pPr>
                <a:r>
                  <a:rPr lang="en-US" sz="2800" dirty="0" smtClean="0"/>
                  <a:t>Proportion</a:t>
                </a:r>
              </a:p>
              <a:p>
                <a:pPr>
                  <a:lnSpc>
                    <a:spcPct val="80000"/>
                  </a:lnSpc>
                </a:pPr>
                <a:r>
                  <a:rPr lang="en-US" sz="2800" dirty="0"/>
                  <a:t>Two ratios that are equal are a proportion.</a:t>
                </a:r>
              </a:p>
              <a:p>
                <a:pPr>
                  <a:lnSpc>
                    <a:spcPct val="80000"/>
                  </a:lnSpc>
                </a:pPr>
                <a14:m>
                  <m:oMath xmlns:m="http://schemas.openxmlformats.org/officeDocument/2006/math">
                    <m:f>
                      <m:fPr>
                        <m:ctrlPr>
                          <a:rPr lang="en-US" sz="2800" b="0" i="1" smtClean="0">
                            <a:latin typeface="Cambria Math"/>
                          </a:rPr>
                        </m:ctrlPr>
                      </m:fPr>
                      <m:num>
                        <m:r>
                          <a:rPr lang="en-US" sz="2800" b="0" i="1" smtClean="0">
                            <a:latin typeface="Cambria Math"/>
                          </a:rPr>
                          <m:t>1</m:t>
                        </m:r>
                      </m:num>
                      <m:den>
                        <m:r>
                          <a:rPr lang="en-US" sz="2800" b="0" i="1" smtClean="0">
                            <a:latin typeface="Cambria Math"/>
                          </a:rPr>
                          <m:t>64</m:t>
                        </m:r>
                      </m:den>
                    </m:f>
                    <m:r>
                      <a:rPr lang="en-US" sz="2800" b="0" i="1" smtClean="0">
                        <a:latin typeface="Cambria Math"/>
                      </a:rPr>
                      <m:t>=</m:t>
                    </m:r>
                    <m:f>
                      <m:fPr>
                        <m:ctrlPr>
                          <a:rPr lang="en-US" sz="2800" b="0" i="1" smtClean="0">
                            <a:latin typeface="Cambria Math"/>
                          </a:rPr>
                        </m:ctrlPr>
                      </m:fPr>
                      <m:num>
                        <m:r>
                          <a:rPr lang="en-US" sz="2800" b="0" i="1" smtClean="0">
                            <a:latin typeface="Cambria Math"/>
                          </a:rPr>
                          <m:t>2</m:t>
                        </m:r>
                      </m:num>
                      <m:den>
                        <m:r>
                          <a:rPr lang="en-US" sz="2800" b="0" i="1" smtClean="0">
                            <a:latin typeface="Cambria Math"/>
                          </a:rPr>
                          <m:t>128</m:t>
                        </m:r>
                      </m:den>
                    </m:f>
                  </m:oMath>
                </a14:m>
                <a:r>
                  <a:rPr lang="en-US" sz="2800" dirty="0"/>
                  <a:t> is a proportion</a:t>
                </a:r>
              </a:p>
              <a:p>
                <a:pPr>
                  <a:lnSpc>
                    <a:spcPct val="80000"/>
                  </a:lnSpc>
                </a:pPr>
                <a:r>
                  <a:rPr lang="en-US" sz="2800" dirty="0"/>
                  <a:t>The cross products of a proportion are equal.</a:t>
                </a:r>
              </a:p>
              <a:p>
                <a:pPr>
                  <a:lnSpc>
                    <a:spcPct val="80000"/>
                  </a:lnSpc>
                </a:pPr>
                <a:r>
                  <a:rPr lang="en-US" sz="2800" dirty="0"/>
                  <a:t>The height of my toy tractor is 1.5 inches, what is the height of the real </a:t>
                </a:r>
                <a:r>
                  <a:rPr lang="en-US" sz="2800" dirty="0" smtClean="0"/>
                  <a:t>tractor?</a:t>
                </a:r>
                <a:endParaRPr lang="en-US" sz="2800" dirty="0"/>
              </a:p>
              <a:p>
                <a:pPr lvl="1">
                  <a:lnSpc>
                    <a:spcPct val="80000"/>
                  </a:lnSpc>
                </a:pPr>
                <a14:m>
                  <m:oMath xmlns:m="http://schemas.openxmlformats.org/officeDocument/2006/math">
                    <m:f>
                      <m:fPr>
                        <m:ctrlPr>
                          <a:rPr lang="en-US" sz="2400" b="0" i="1" smtClean="0">
                            <a:latin typeface="Cambria Math"/>
                          </a:rPr>
                        </m:ctrlPr>
                      </m:fPr>
                      <m:num>
                        <m:r>
                          <a:rPr lang="en-US" sz="2400" b="0" i="1" smtClean="0">
                            <a:latin typeface="Cambria Math"/>
                          </a:rPr>
                          <m:t>1</m:t>
                        </m:r>
                      </m:num>
                      <m:den>
                        <m:r>
                          <a:rPr lang="en-US" sz="2400" b="0" i="1" smtClean="0">
                            <a:latin typeface="Cambria Math"/>
                          </a:rPr>
                          <m:t>64</m:t>
                        </m:r>
                      </m:den>
                    </m:f>
                    <m:r>
                      <a:rPr lang="en-US" sz="2400" b="0" i="1" smtClean="0">
                        <a:latin typeface="Cambria Math"/>
                      </a:rPr>
                      <m:t>=</m:t>
                    </m:r>
                    <m:f>
                      <m:fPr>
                        <m:ctrlPr>
                          <a:rPr lang="en-US" sz="2400" b="0" i="1" smtClean="0">
                            <a:latin typeface="Cambria Math"/>
                          </a:rPr>
                        </m:ctrlPr>
                      </m:fPr>
                      <m:num>
                        <m:r>
                          <a:rPr lang="en-US" sz="2400" b="0" i="1" smtClean="0">
                            <a:latin typeface="Cambria Math"/>
                          </a:rPr>
                          <m:t>1.5</m:t>
                        </m:r>
                      </m:num>
                      <m:den>
                        <m:r>
                          <a:rPr lang="en-US" sz="2400" b="0" i="1" smtClean="0">
                            <a:latin typeface="Cambria Math"/>
                          </a:rPr>
                          <m:t>𝑥</m:t>
                        </m:r>
                      </m:den>
                    </m:f>
                  </m:oMath>
                </a14:m>
                <a:endParaRPr lang="en-US" sz="2400" dirty="0"/>
              </a:p>
              <a:p>
                <a:pPr lvl="1">
                  <a:lnSpc>
                    <a:spcPct val="80000"/>
                  </a:lnSpc>
                </a:pPr>
                <a:r>
                  <a:rPr lang="en-US" sz="2400" dirty="0"/>
                  <a:t>1x = 64(1.5) </a:t>
                </a:r>
                <a:r>
                  <a:rPr lang="en-US" sz="2400" dirty="0">
                    <a:sym typeface="Wingdings" pitchFamily="2" charset="2"/>
                  </a:rPr>
                  <a:t></a:t>
                </a:r>
                <a:r>
                  <a:rPr lang="en-US" sz="2400" dirty="0"/>
                  <a:t> x = </a:t>
                </a:r>
                <a:r>
                  <a:rPr lang="en-US" sz="2400" dirty="0" smtClean="0"/>
                  <a:t>96</a:t>
                </a:r>
                <a:endParaRPr lang="en-US" sz="2400" dirty="0"/>
              </a:p>
              <a:p>
                <a:pPr lvl="1">
                  <a:lnSpc>
                    <a:spcPct val="80000"/>
                  </a:lnSpc>
                </a:pPr>
                <a:r>
                  <a:rPr lang="en-US" sz="2400" dirty="0"/>
                  <a:t>The real tractor is 96 inches tall (8 feet)</a:t>
                </a:r>
              </a:p>
              <a:p>
                <a:endParaRPr lang="en-US"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blipFill rotWithShape="1">
                <a:blip r:embed="rId3"/>
                <a:stretch>
                  <a:fillRect l="-148" t="-2830"/>
                </a:stretch>
              </a:blipFill>
            </p:spPr>
            <p:txBody>
              <a:bodyPr/>
              <a:lstStyle/>
              <a:p>
                <a:r>
                  <a:rPr lang="en-US">
                    <a:noFill/>
                  </a:rPr>
                  <a:t> </a:t>
                </a:r>
              </a:p>
            </p:txBody>
          </p:sp>
        </mc:Fallback>
      </mc:AlternateContent>
      <p:sp>
        <p:nvSpPr>
          <p:cNvPr id="3" name="Title 2"/>
          <p:cNvSpPr>
            <a:spLocks noGrp="1"/>
          </p:cNvSpPr>
          <p:nvPr>
            <p:ph type="title"/>
          </p:nvPr>
        </p:nvSpPr>
        <p:spPr/>
        <p:txBody>
          <a:bodyPr>
            <a:normAutofit fontScale="90000"/>
          </a:bodyPr>
          <a:lstStyle/>
          <a:p>
            <a:r>
              <a:rPr lang="en-US" dirty="0"/>
              <a:t>6.1 Ratios, Proportions, and the Geometric Mean</a:t>
            </a:r>
          </a:p>
        </p:txBody>
      </p:sp>
    </p:spTree>
    <p:extLst>
      <p:ext uri="{BB962C8B-B14F-4D97-AF65-F5344CB8AC3E}">
        <p14:creationId xmlns:p14="http://schemas.microsoft.com/office/powerpoint/2010/main" val="1858017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p:txBody>
              <a:bodyPr/>
              <a:lstStyle/>
              <a:p>
                <a:r>
                  <a:rPr lang="en-US" dirty="0" smtClean="0"/>
                  <a:t>Find value of x.</a:t>
                </a:r>
              </a:p>
              <a:p>
                <a14:m>
                  <m:oMath xmlns:m="http://schemas.openxmlformats.org/officeDocument/2006/math">
                    <m:f>
                      <m:fPr>
                        <m:ctrlPr>
                          <a:rPr lang="en-US" b="0" i="1" smtClean="0">
                            <a:latin typeface="Cambria Math"/>
                          </a:rPr>
                        </m:ctrlPr>
                      </m:fPr>
                      <m:num>
                        <m:r>
                          <a:rPr lang="en-US" b="0" i="1" smtClean="0">
                            <a:latin typeface="Cambria Math"/>
                          </a:rPr>
                          <m:t>𝑥</m:t>
                        </m:r>
                        <m:r>
                          <a:rPr lang="en-US" b="0" i="1" smtClean="0">
                            <a:latin typeface="Cambria Math"/>
                          </a:rPr>
                          <m:t>−2</m:t>
                        </m:r>
                      </m:num>
                      <m:den>
                        <m:r>
                          <a:rPr lang="en-US" b="0" i="1" smtClean="0">
                            <a:latin typeface="Cambria Math"/>
                          </a:rPr>
                          <m:t>𝑥</m:t>
                        </m:r>
                      </m:den>
                    </m:f>
                    <m:r>
                      <a:rPr lang="en-US" b="0" i="1" smtClean="0">
                        <a:latin typeface="Cambria Math"/>
                      </a:rPr>
                      <m:t>=</m:t>
                    </m:r>
                    <m:f>
                      <m:fPr>
                        <m:ctrlPr>
                          <a:rPr lang="en-US" b="0" i="1" smtClean="0">
                            <a:latin typeface="Cambria Math"/>
                          </a:rPr>
                        </m:ctrlPr>
                      </m:fPr>
                      <m:num>
                        <m:r>
                          <a:rPr lang="en-US" b="0" i="1" smtClean="0">
                            <a:latin typeface="Cambria Math"/>
                          </a:rPr>
                          <m:t>3</m:t>
                        </m:r>
                      </m:num>
                      <m:den>
                        <m:r>
                          <a:rPr lang="en-US" b="0" i="1" smtClean="0">
                            <a:latin typeface="Cambria Math"/>
                          </a:rPr>
                          <m:t>8</m:t>
                        </m:r>
                      </m:den>
                    </m:f>
                  </m:oMath>
                </a14:m>
                <a:endParaRPr lang="en-US"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blipFill rotWithShape="1">
                <a:blip r:embed="rId3"/>
                <a:stretch>
                  <a:fillRect t="-1213"/>
                </a:stretch>
              </a:blipFill>
            </p:spPr>
            <p:txBody>
              <a:bodyPr/>
              <a:lstStyle/>
              <a:p>
                <a:r>
                  <a:rPr lang="en-US">
                    <a:noFill/>
                  </a:rPr>
                  <a:t> </a:t>
                </a:r>
              </a:p>
            </p:txBody>
          </p:sp>
        </mc:Fallback>
      </mc:AlternateContent>
      <p:sp>
        <p:nvSpPr>
          <p:cNvPr id="3" name="Title 2"/>
          <p:cNvSpPr>
            <a:spLocks noGrp="1"/>
          </p:cNvSpPr>
          <p:nvPr>
            <p:ph type="title"/>
          </p:nvPr>
        </p:nvSpPr>
        <p:spPr/>
        <p:txBody>
          <a:bodyPr>
            <a:normAutofit fontScale="90000"/>
          </a:bodyPr>
          <a:lstStyle/>
          <a:p>
            <a:r>
              <a:rPr lang="en-US" dirty="0"/>
              <a:t>6.1 Ratios, Proportions, and the Geometric Mean</a:t>
            </a:r>
          </a:p>
        </p:txBody>
      </p:sp>
    </p:spTree>
    <p:extLst>
      <p:ext uri="{BB962C8B-B14F-4D97-AF65-F5344CB8AC3E}">
        <p14:creationId xmlns:p14="http://schemas.microsoft.com/office/powerpoint/2010/main" val="18018719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921000"/>
            <a:ext cx="8229600" cy="2085076"/>
          </a:xfrm>
        </p:spPr>
        <p:txBody>
          <a:bodyPr>
            <a:normAutofit fontScale="92500" lnSpcReduction="10000"/>
          </a:bodyPr>
          <a:lstStyle/>
          <a:p>
            <a:pPr marL="109728" indent="0">
              <a:buNone/>
            </a:pPr>
            <a:r>
              <a:rPr lang="en-US" dirty="0" smtClean="0"/>
              <a:t>Find the geometric mean of 18 and 54.</a:t>
            </a:r>
          </a:p>
          <a:p>
            <a:endParaRPr lang="en-US" dirty="0" smtClean="0"/>
          </a:p>
          <a:p>
            <a:endParaRPr lang="en-US" dirty="0"/>
          </a:p>
          <a:p>
            <a:endParaRPr lang="en-US" dirty="0" smtClean="0"/>
          </a:p>
          <a:p>
            <a:r>
              <a:rPr lang="en-US" i="1" dirty="0"/>
              <a:t>360 #4-44 even, 50, 52, 60, 72-80 </a:t>
            </a:r>
            <a:r>
              <a:rPr lang="en-US" i="1" dirty="0" smtClean="0"/>
              <a:t>even = 29</a:t>
            </a:r>
            <a:endParaRPr lang="en-US" dirty="0"/>
          </a:p>
        </p:txBody>
      </p:sp>
      <p:sp>
        <p:nvSpPr>
          <p:cNvPr id="3" name="Title 2"/>
          <p:cNvSpPr>
            <a:spLocks noGrp="1"/>
          </p:cNvSpPr>
          <p:nvPr>
            <p:ph type="title"/>
          </p:nvPr>
        </p:nvSpPr>
        <p:spPr/>
        <p:txBody>
          <a:bodyPr>
            <a:normAutofit fontScale="90000"/>
          </a:bodyPr>
          <a:lstStyle/>
          <a:p>
            <a:r>
              <a:rPr lang="en-US" dirty="0"/>
              <a:t>6.1 Ratios, Proportions, and the Geometric Mean</a:t>
            </a:r>
          </a:p>
        </p:txBody>
      </p:sp>
      <mc:AlternateContent xmlns:mc="http://schemas.openxmlformats.org/markup-compatibility/2006" xmlns:a14="http://schemas.microsoft.com/office/drawing/2010/main">
        <mc:Choice Requires="a14">
          <p:sp>
            <p:nvSpPr>
              <p:cNvPr id="4" name="Rectangle 3"/>
              <p:cNvSpPr/>
              <p:nvPr/>
            </p:nvSpPr>
            <p:spPr>
              <a:xfrm>
                <a:off x="457200" y="1638300"/>
                <a:ext cx="8229600" cy="10795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n-US" sz="2000" dirty="0" smtClean="0"/>
                  <a:t>The geometric mean of two positive numbers a and b is the positive number x that satisfies </a:t>
                </a:r>
                <a14:m>
                  <m:oMath xmlns:m="http://schemas.openxmlformats.org/officeDocument/2006/math">
                    <m:f>
                      <m:fPr>
                        <m:ctrlPr>
                          <a:rPr lang="en-US" sz="2000" b="0" i="1" smtClean="0">
                            <a:latin typeface="Cambria Math"/>
                          </a:rPr>
                        </m:ctrlPr>
                      </m:fPr>
                      <m:num>
                        <m:r>
                          <a:rPr lang="en-US" sz="2000" b="0" i="1" smtClean="0">
                            <a:latin typeface="Cambria Math"/>
                          </a:rPr>
                          <m:t>𝑎</m:t>
                        </m:r>
                      </m:num>
                      <m:den>
                        <m:r>
                          <a:rPr lang="en-US" sz="2000" b="0" i="1" smtClean="0">
                            <a:latin typeface="Cambria Math"/>
                          </a:rPr>
                          <m:t>𝑥</m:t>
                        </m:r>
                      </m:den>
                    </m:f>
                    <m:r>
                      <a:rPr lang="en-US" sz="2000" b="0" i="1" smtClean="0">
                        <a:latin typeface="Cambria Math"/>
                      </a:rPr>
                      <m:t>=</m:t>
                    </m:r>
                    <m:f>
                      <m:fPr>
                        <m:ctrlPr>
                          <a:rPr lang="en-US" sz="2000" b="0" i="1" smtClean="0">
                            <a:latin typeface="Cambria Math"/>
                          </a:rPr>
                        </m:ctrlPr>
                      </m:fPr>
                      <m:num>
                        <m:r>
                          <a:rPr lang="en-US" sz="2000" b="0" i="1" smtClean="0">
                            <a:latin typeface="Cambria Math"/>
                          </a:rPr>
                          <m:t>𝑥</m:t>
                        </m:r>
                      </m:num>
                      <m:den>
                        <m:r>
                          <a:rPr lang="en-US" sz="2000" b="0" i="1" smtClean="0">
                            <a:latin typeface="Cambria Math"/>
                          </a:rPr>
                          <m:t>𝑏</m:t>
                        </m:r>
                      </m:den>
                    </m:f>
                  </m:oMath>
                </a14:m>
                <a:r>
                  <a:rPr lang="en-US" sz="2000" dirty="0" smtClean="0"/>
                  <a:t>.  So, </a:t>
                </a:r>
                <a14:m>
                  <m:oMath xmlns:m="http://schemas.openxmlformats.org/officeDocument/2006/math">
                    <m:r>
                      <a:rPr lang="en-US" sz="2000" b="0" i="1" smtClean="0">
                        <a:latin typeface="Cambria Math"/>
                      </a:rPr>
                      <m:t>𝑥</m:t>
                    </m:r>
                    <m:r>
                      <a:rPr lang="en-US" sz="2000" b="0" i="1" smtClean="0">
                        <a:latin typeface="Cambria Math"/>
                      </a:rPr>
                      <m:t>=</m:t>
                    </m:r>
                    <m:rad>
                      <m:radPr>
                        <m:degHide m:val="on"/>
                        <m:ctrlPr>
                          <a:rPr lang="en-US" sz="2000" b="0" i="1" smtClean="0">
                            <a:latin typeface="Cambria Math"/>
                          </a:rPr>
                        </m:ctrlPr>
                      </m:radPr>
                      <m:deg/>
                      <m:e>
                        <m:r>
                          <a:rPr lang="en-US" sz="2000" b="0" i="1" smtClean="0">
                            <a:latin typeface="Cambria Math"/>
                          </a:rPr>
                          <m:t>𝑎𝑏</m:t>
                        </m:r>
                      </m:e>
                    </m:rad>
                  </m:oMath>
                </a14:m>
                <a:endParaRPr lang="en-US" sz="2000" dirty="0"/>
              </a:p>
            </p:txBody>
          </p:sp>
        </mc:Choice>
        <mc:Fallback xmlns="">
          <p:sp>
            <p:nvSpPr>
              <p:cNvPr id="4" name="Rectangle 3"/>
              <p:cNvSpPr>
                <a:spLocks noRot="1" noChangeAspect="1" noMove="1" noResize="1" noEditPoints="1" noAdjustHandles="1" noChangeArrowheads="1" noChangeShapeType="1" noTextEdit="1"/>
              </p:cNvSpPr>
              <p:nvPr/>
            </p:nvSpPr>
            <p:spPr>
              <a:xfrm>
                <a:off x="457200" y="1638300"/>
                <a:ext cx="8229600" cy="1079500"/>
              </a:xfrm>
              <a:prstGeom prst="rect">
                <a:avLst/>
              </a:prstGeom>
              <a:blipFill rotWithShape="1">
                <a:blip r:embed="rId3"/>
                <a:stretch>
                  <a:fillRect/>
                </a:stretch>
              </a:blipFill>
            </p:spPr>
            <p:txBody>
              <a:bodyPr/>
              <a:lstStyle/>
              <a:p>
                <a:r>
                  <a:rPr lang="en-US">
                    <a:noFill/>
                  </a:rPr>
                  <a:t> </a:t>
                </a:r>
              </a:p>
            </p:txBody>
          </p:sp>
        </mc:Fallback>
      </mc:AlternateContent>
      <p:sp>
        <p:nvSpPr>
          <p:cNvPr id="5" name="Rectangle 4"/>
          <p:cNvSpPr/>
          <p:nvPr/>
        </p:nvSpPr>
        <p:spPr>
          <a:xfrm>
            <a:off x="457200" y="1206500"/>
            <a:ext cx="8229600" cy="4445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2800" dirty="0" smtClean="0"/>
              <a:t>Geometric Mean</a:t>
            </a:r>
            <a:endParaRPr lang="en-US" sz="2800" dirty="0"/>
          </a:p>
        </p:txBody>
      </p:sp>
    </p:spTree>
    <p:extLst>
      <p:ext uri="{BB962C8B-B14F-4D97-AF65-F5344CB8AC3E}">
        <p14:creationId xmlns:p14="http://schemas.microsoft.com/office/powerpoint/2010/main" val="705154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animBg="1"/>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hlinkClick r:id="rId3" action="ppaction://hlinkpres?slideindex=1&amp;slidetitle="/>
              </a:rPr>
              <a:t>6.1 Answers</a:t>
            </a:r>
            <a:endParaRPr lang="en-US" dirty="0" smtClean="0"/>
          </a:p>
          <a:p>
            <a:endParaRPr lang="en-US" dirty="0"/>
          </a:p>
          <a:p>
            <a:r>
              <a:rPr lang="en-US" dirty="0" smtClean="0">
                <a:hlinkClick r:id="rId4" action="ppaction://hlinkpres?slideindex=1&amp;slidetitle="/>
              </a:rPr>
              <a:t>6.1 Quiz</a:t>
            </a:r>
            <a:endParaRPr lang="en-US" dirty="0"/>
          </a:p>
        </p:txBody>
      </p:sp>
      <p:sp>
        <p:nvSpPr>
          <p:cNvPr id="3" name="Title 2"/>
          <p:cNvSpPr>
            <a:spLocks noGrp="1"/>
          </p:cNvSpPr>
          <p:nvPr>
            <p:ph type="title"/>
          </p:nvPr>
        </p:nvSpPr>
        <p:spPr/>
        <p:txBody>
          <a:bodyPr/>
          <a:lstStyle/>
          <a:p>
            <a:r>
              <a:rPr lang="en-US" dirty="0" smtClean="0"/>
              <a:t>Answers and Quiz</a:t>
            </a:r>
            <a:endParaRPr lang="en-US" dirty="0"/>
          </a:p>
        </p:txBody>
      </p:sp>
    </p:spTree>
    <p:extLst>
      <p:ext uri="{BB962C8B-B14F-4D97-AF65-F5344CB8AC3E}">
        <p14:creationId xmlns:p14="http://schemas.microsoft.com/office/powerpoint/2010/main" val="32501396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p:txBody>
              <a:bodyPr>
                <a:normAutofit fontScale="92500" lnSpcReduction="10000"/>
              </a:bodyPr>
              <a:lstStyle/>
              <a:p>
                <a:r>
                  <a:rPr lang="en-US" dirty="0" smtClean="0"/>
                  <a:t>Properties of Proportions		</a:t>
                </a:r>
                <a14:m>
                  <m:oMath xmlns:m="http://schemas.openxmlformats.org/officeDocument/2006/math">
                    <m:f>
                      <m:fPr>
                        <m:ctrlPr>
                          <a:rPr lang="en-US" b="0" i="1" smtClean="0">
                            <a:latin typeface="Cambria Math"/>
                          </a:rPr>
                        </m:ctrlPr>
                      </m:fPr>
                      <m:num>
                        <m:r>
                          <a:rPr lang="en-US" b="0" i="1" smtClean="0">
                            <a:latin typeface="Cambria Math"/>
                          </a:rPr>
                          <m:t>2</m:t>
                        </m:r>
                      </m:num>
                      <m:den>
                        <m:r>
                          <a:rPr lang="en-US" b="0" i="1" smtClean="0">
                            <a:latin typeface="Cambria Math"/>
                          </a:rPr>
                          <m:t>3</m:t>
                        </m:r>
                      </m:den>
                    </m:f>
                    <m:r>
                      <a:rPr lang="en-US" b="0" i="1" smtClean="0">
                        <a:latin typeface="Cambria Math"/>
                      </a:rPr>
                      <m:t>=</m:t>
                    </m:r>
                    <m:f>
                      <m:fPr>
                        <m:ctrlPr>
                          <a:rPr lang="en-US" b="0" i="1" smtClean="0">
                            <a:latin typeface="Cambria Math"/>
                          </a:rPr>
                        </m:ctrlPr>
                      </m:fPr>
                      <m:num>
                        <m:r>
                          <a:rPr lang="en-US" b="0" i="1" smtClean="0">
                            <a:latin typeface="Cambria Math"/>
                          </a:rPr>
                          <m:t>4</m:t>
                        </m:r>
                      </m:num>
                      <m:den>
                        <m:r>
                          <a:rPr lang="en-US" b="0" i="1" smtClean="0">
                            <a:latin typeface="Cambria Math"/>
                          </a:rPr>
                          <m:t>6</m:t>
                        </m:r>
                      </m:den>
                    </m:f>
                  </m:oMath>
                </a14:m>
                <a:endParaRPr lang="en-US" dirty="0" smtClean="0"/>
              </a:p>
              <a:p>
                <a:pPr lvl="1"/>
                <a:r>
                  <a:rPr lang="en-US" dirty="0" smtClean="0"/>
                  <a:t>Cross products are equal</a:t>
                </a:r>
              </a:p>
              <a:p>
                <a:pPr lvl="2"/>
                <a14:m>
                  <m:oMath xmlns:m="http://schemas.openxmlformats.org/officeDocument/2006/math">
                    <m:r>
                      <a:rPr lang="en-US" b="0" i="1" smtClean="0">
                        <a:latin typeface="Cambria Math"/>
                      </a:rPr>
                      <m:t>2⋅6=3⋅4</m:t>
                    </m:r>
                  </m:oMath>
                </a14:m>
                <a:endParaRPr lang="en-US" dirty="0" smtClean="0"/>
              </a:p>
              <a:p>
                <a:pPr lvl="1"/>
                <a:r>
                  <a:rPr lang="en-US" dirty="0" smtClean="0"/>
                  <a:t>Reciprocals are equal</a:t>
                </a:r>
              </a:p>
              <a:p>
                <a:pPr lvl="2"/>
                <a14:m>
                  <m:oMath xmlns:m="http://schemas.openxmlformats.org/officeDocument/2006/math">
                    <m:f>
                      <m:fPr>
                        <m:ctrlPr>
                          <a:rPr lang="en-US" b="0" i="1" smtClean="0">
                            <a:latin typeface="Cambria Math"/>
                          </a:rPr>
                        </m:ctrlPr>
                      </m:fPr>
                      <m:num>
                        <m:r>
                          <a:rPr lang="en-US" b="0" i="1" smtClean="0">
                            <a:latin typeface="Cambria Math"/>
                          </a:rPr>
                          <m:t>3</m:t>
                        </m:r>
                      </m:num>
                      <m:den>
                        <m:r>
                          <a:rPr lang="en-US" b="0" i="1" smtClean="0">
                            <a:latin typeface="Cambria Math"/>
                          </a:rPr>
                          <m:t>2</m:t>
                        </m:r>
                      </m:den>
                    </m:f>
                    <m:r>
                      <a:rPr lang="en-US" b="0" i="1" smtClean="0">
                        <a:latin typeface="Cambria Math"/>
                      </a:rPr>
                      <m:t>=</m:t>
                    </m:r>
                    <m:f>
                      <m:fPr>
                        <m:ctrlPr>
                          <a:rPr lang="en-US" b="0" i="1" smtClean="0">
                            <a:latin typeface="Cambria Math"/>
                          </a:rPr>
                        </m:ctrlPr>
                      </m:fPr>
                      <m:num>
                        <m:r>
                          <a:rPr lang="en-US" b="0" i="1" smtClean="0">
                            <a:latin typeface="Cambria Math"/>
                          </a:rPr>
                          <m:t>6</m:t>
                        </m:r>
                      </m:num>
                      <m:den>
                        <m:r>
                          <a:rPr lang="en-US" b="0" i="1" smtClean="0">
                            <a:latin typeface="Cambria Math"/>
                          </a:rPr>
                          <m:t>4</m:t>
                        </m:r>
                      </m:den>
                    </m:f>
                  </m:oMath>
                </a14:m>
                <a:endParaRPr lang="en-US" dirty="0" smtClean="0"/>
              </a:p>
              <a:p>
                <a:pPr lvl="1"/>
                <a:r>
                  <a:rPr lang="en-US" dirty="0" smtClean="0"/>
                  <a:t>Can interchange numbers along a diagonal</a:t>
                </a:r>
              </a:p>
              <a:p>
                <a:pPr lvl="2"/>
                <a14:m>
                  <m:oMath xmlns:m="http://schemas.openxmlformats.org/officeDocument/2006/math">
                    <m:f>
                      <m:fPr>
                        <m:ctrlPr>
                          <a:rPr lang="en-US" b="0" i="1" smtClean="0">
                            <a:latin typeface="Cambria Math"/>
                          </a:rPr>
                        </m:ctrlPr>
                      </m:fPr>
                      <m:num>
                        <m:r>
                          <a:rPr lang="en-US" b="0" i="1" smtClean="0">
                            <a:latin typeface="Cambria Math"/>
                          </a:rPr>
                          <m:t>2</m:t>
                        </m:r>
                      </m:num>
                      <m:den>
                        <m:r>
                          <a:rPr lang="en-US" b="0" i="1" smtClean="0">
                            <a:latin typeface="Cambria Math"/>
                          </a:rPr>
                          <m:t>4</m:t>
                        </m:r>
                      </m:den>
                    </m:f>
                    <m:r>
                      <a:rPr lang="en-US" b="0" i="1" smtClean="0">
                        <a:latin typeface="Cambria Math"/>
                      </a:rPr>
                      <m:t>=</m:t>
                    </m:r>
                    <m:f>
                      <m:fPr>
                        <m:ctrlPr>
                          <a:rPr lang="en-US" b="0" i="1" smtClean="0">
                            <a:latin typeface="Cambria Math"/>
                          </a:rPr>
                        </m:ctrlPr>
                      </m:fPr>
                      <m:num>
                        <m:r>
                          <a:rPr lang="en-US" b="0" i="1" smtClean="0">
                            <a:latin typeface="Cambria Math"/>
                          </a:rPr>
                          <m:t>3</m:t>
                        </m:r>
                      </m:num>
                      <m:den>
                        <m:r>
                          <a:rPr lang="en-US" b="0" i="1" smtClean="0">
                            <a:latin typeface="Cambria Math"/>
                          </a:rPr>
                          <m:t>6</m:t>
                        </m:r>
                      </m:den>
                    </m:f>
                  </m:oMath>
                </a14:m>
                <a:endParaRPr lang="en-US" dirty="0" smtClean="0"/>
              </a:p>
              <a:p>
                <a:pPr lvl="1"/>
                <a:r>
                  <a:rPr lang="en-US" dirty="0" smtClean="0"/>
                  <a:t>Can add the denominator to the numerator</a:t>
                </a:r>
              </a:p>
              <a:p>
                <a:pPr lvl="2"/>
                <a14:m>
                  <m:oMath xmlns:m="http://schemas.openxmlformats.org/officeDocument/2006/math">
                    <m:f>
                      <m:fPr>
                        <m:ctrlPr>
                          <a:rPr lang="en-US" b="0" i="1" smtClean="0">
                            <a:latin typeface="Cambria Math"/>
                          </a:rPr>
                        </m:ctrlPr>
                      </m:fPr>
                      <m:num>
                        <m:r>
                          <a:rPr lang="en-US" b="0" i="1" smtClean="0">
                            <a:latin typeface="Cambria Math"/>
                          </a:rPr>
                          <m:t>2+3</m:t>
                        </m:r>
                      </m:num>
                      <m:den>
                        <m:r>
                          <a:rPr lang="en-US" b="0" i="1" smtClean="0">
                            <a:latin typeface="Cambria Math"/>
                          </a:rPr>
                          <m:t>3</m:t>
                        </m:r>
                      </m:den>
                    </m:f>
                    <m:r>
                      <a:rPr lang="en-US" b="0" i="1" smtClean="0">
                        <a:latin typeface="Cambria Math"/>
                      </a:rPr>
                      <m:t>=</m:t>
                    </m:r>
                    <m:f>
                      <m:fPr>
                        <m:ctrlPr>
                          <a:rPr lang="en-US" b="0" i="1" smtClean="0">
                            <a:latin typeface="Cambria Math"/>
                          </a:rPr>
                        </m:ctrlPr>
                      </m:fPr>
                      <m:num>
                        <m:r>
                          <a:rPr lang="en-US" b="0" i="1" smtClean="0">
                            <a:latin typeface="Cambria Math"/>
                          </a:rPr>
                          <m:t>4+6</m:t>
                        </m:r>
                      </m:num>
                      <m:den>
                        <m:r>
                          <a:rPr lang="en-US" b="0" i="1" smtClean="0">
                            <a:latin typeface="Cambria Math"/>
                          </a:rPr>
                          <m:t>6</m:t>
                        </m:r>
                      </m:den>
                    </m:f>
                  </m:oMath>
                </a14:m>
                <a:endParaRPr lang="en-US"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blipFill rotWithShape="1">
                <a:blip r:embed="rId3"/>
                <a:stretch>
                  <a:fillRect/>
                </a:stretch>
              </a:blipFill>
            </p:spPr>
            <p:txBody>
              <a:bodyPr/>
              <a:lstStyle/>
              <a:p>
                <a:r>
                  <a:rPr lang="en-US">
                    <a:noFill/>
                  </a:rPr>
                  <a:t> </a:t>
                </a:r>
              </a:p>
            </p:txBody>
          </p:sp>
        </mc:Fallback>
      </mc:AlternateContent>
      <p:sp>
        <p:nvSpPr>
          <p:cNvPr id="3" name="Title 2"/>
          <p:cNvSpPr>
            <a:spLocks noGrp="1"/>
          </p:cNvSpPr>
          <p:nvPr>
            <p:ph type="title"/>
          </p:nvPr>
        </p:nvSpPr>
        <p:spPr/>
        <p:txBody>
          <a:bodyPr>
            <a:normAutofit fontScale="90000"/>
          </a:bodyPr>
          <a:lstStyle/>
          <a:p>
            <a:r>
              <a:rPr lang="en-US" dirty="0" smtClean="0"/>
              <a:t>6.2 Use Proportions to Solve Geometry Problems</a:t>
            </a:r>
            <a:endParaRPr lang="en-US" dirty="0"/>
          </a:p>
        </p:txBody>
      </p:sp>
    </p:spTree>
    <p:extLst>
      <p:ext uri="{BB962C8B-B14F-4D97-AF65-F5344CB8AC3E}">
        <p14:creationId xmlns:p14="http://schemas.microsoft.com/office/powerpoint/2010/main" val="282621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16468</TotalTime>
  <Words>2234</Words>
  <Application>Microsoft Office PowerPoint</Application>
  <PresentationFormat>On-screen Show (16:10)</PresentationFormat>
  <Paragraphs>351</Paragraphs>
  <Slides>40</Slides>
  <Notes>39</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Concourse</vt:lpstr>
      <vt:lpstr>Similarity</vt:lpstr>
      <vt:lpstr>PowerPoint Presentation</vt:lpstr>
      <vt:lpstr>6.1 Ratios, Proportions, and the Geometric Mean</vt:lpstr>
      <vt:lpstr>6.1 Ratios, Proportions, and the Geometric Mean</vt:lpstr>
      <vt:lpstr>6.1 Ratios, Proportions, and the Geometric Mean</vt:lpstr>
      <vt:lpstr>6.1 Ratios, Proportions, and the Geometric Mean</vt:lpstr>
      <vt:lpstr>6.1 Ratios, Proportions, and the Geometric Mean</vt:lpstr>
      <vt:lpstr>Answers and Quiz</vt:lpstr>
      <vt:lpstr>6.2 Use Proportions to Solve Geometry Problems</vt:lpstr>
      <vt:lpstr>6.2 Use Proportions to Solve Geometry Problems</vt:lpstr>
      <vt:lpstr>6.2 Use Proportions to Solve Geometry Problems</vt:lpstr>
      <vt:lpstr>Answers and Quiz</vt:lpstr>
      <vt:lpstr>6.3 Use Similar Polygons</vt:lpstr>
      <vt:lpstr>6.3 Use Similar Polygons</vt:lpstr>
      <vt:lpstr>6.3 Use Similar Polygons</vt:lpstr>
      <vt:lpstr>6.3 Use Similar Polygons</vt:lpstr>
      <vt:lpstr>6.3 Use Similar Polygons</vt:lpstr>
      <vt:lpstr>6.3 Use Similar Polygons</vt:lpstr>
      <vt:lpstr>Answers and Quiz</vt:lpstr>
      <vt:lpstr>6.4 Prove Triangles Similar by AA</vt:lpstr>
      <vt:lpstr>6.4 Prove Triangles Similar by AA</vt:lpstr>
      <vt:lpstr>6.4 Prove Triangles Similar by AA</vt:lpstr>
      <vt:lpstr>6.4 Prove Triangles Similar by AA</vt:lpstr>
      <vt:lpstr>Answers and Quiz</vt:lpstr>
      <vt:lpstr>6.5 Prove Triangles Similar by SSS and SAS</vt:lpstr>
      <vt:lpstr>6.5 Prove Triangles Similar by SSS and SAS</vt:lpstr>
      <vt:lpstr>6.5 Prove Triangles Similar by SSS and SAS</vt:lpstr>
      <vt:lpstr>6.5 Prove Triangles Similar by SSS and SAS</vt:lpstr>
      <vt:lpstr>Answers and Quiz</vt:lpstr>
      <vt:lpstr>6.6 Use Proportionality Theorems</vt:lpstr>
      <vt:lpstr>6.6 Use Proportionality Theorems</vt:lpstr>
      <vt:lpstr>6.6 Use Proportionality Theorems</vt:lpstr>
      <vt:lpstr>6.6 Use Proportionality Theorems</vt:lpstr>
      <vt:lpstr>Answers and Quiz</vt:lpstr>
      <vt:lpstr>6.7 Perform Similarity Transformations</vt:lpstr>
      <vt:lpstr>6.7 Perform Similarity Transformations</vt:lpstr>
      <vt:lpstr>6.7 Perform Similarity Transformations</vt:lpstr>
      <vt:lpstr>6.7 Perform Similarity Transformations</vt:lpstr>
      <vt:lpstr>Answers and Quiz</vt:lpstr>
      <vt:lpstr>6.Review</vt:lpstr>
    </vt:vector>
  </TitlesOfParts>
  <Company>Andrews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Similarity</dc:title>
  <dc:creator>Richard  Wright</dc:creator>
  <cp:lastModifiedBy>Richard Wright</cp:lastModifiedBy>
  <cp:revision>49</cp:revision>
  <dcterms:created xsi:type="dcterms:W3CDTF">2010-12-01T19:05:24Z</dcterms:created>
  <dcterms:modified xsi:type="dcterms:W3CDTF">2014-05-06T20:12:29Z</dcterms:modified>
</cp:coreProperties>
</file>